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6"/>
    <p:sldMasterId id="2147483754" r:id="rId7"/>
    <p:sldMasterId id="2147483763" r:id="rId8"/>
    <p:sldMasterId id="2147483773" r:id="rId9"/>
  </p:sldMasterIdLst>
  <p:notesMasterIdLst>
    <p:notesMasterId r:id="rId57"/>
  </p:notesMasterIdLst>
  <p:handoutMasterIdLst>
    <p:handoutMasterId r:id="rId58"/>
  </p:handoutMasterIdLst>
  <p:sldIdLst>
    <p:sldId id="368" r:id="rId10"/>
    <p:sldId id="369" r:id="rId11"/>
    <p:sldId id="2147469745" r:id="rId12"/>
    <p:sldId id="2147469747" r:id="rId13"/>
    <p:sldId id="2147469746" r:id="rId14"/>
    <p:sldId id="2147469749" r:id="rId15"/>
    <p:sldId id="2147469750" r:id="rId16"/>
    <p:sldId id="2147469751" r:id="rId17"/>
    <p:sldId id="392" r:id="rId18"/>
    <p:sldId id="400" r:id="rId19"/>
    <p:sldId id="2147469744" r:id="rId20"/>
    <p:sldId id="2147469740" r:id="rId21"/>
    <p:sldId id="4109" r:id="rId22"/>
    <p:sldId id="2147469752" r:id="rId23"/>
    <p:sldId id="2147469753" r:id="rId24"/>
    <p:sldId id="2147469778" r:id="rId25"/>
    <p:sldId id="2147469792" r:id="rId26"/>
    <p:sldId id="2147469769" r:id="rId27"/>
    <p:sldId id="2147469788" r:id="rId28"/>
    <p:sldId id="2147469781" r:id="rId29"/>
    <p:sldId id="2147469802" r:id="rId30"/>
    <p:sldId id="2147469777" r:id="rId31"/>
    <p:sldId id="2147469796" r:id="rId32"/>
    <p:sldId id="2147469776" r:id="rId33"/>
    <p:sldId id="2147469789" r:id="rId34"/>
    <p:sldId id="2147469780" r:id="rId35"/>
    <p:sldId id="2147469805" r:id="rId36"/>
    <p:sldId id="2147469785" r:id="rId37"/>
    <p:sldId id="2147469783" r:id="rId38"/>
    <p:sldId id="2147469773" r:id="rId39"/>
    <p:sldId id="2147469782" r:id="rId40"/>
    <p:sldId id="2147469775" r:id="rId41"/>
    <p:sldId id="2147469786" r:id="rId42"/>
    <p:sldId id="2147469800" r:id="rId43"/>
    <p:sldId id="2147469799" r:id="rId44"/>
    <p:sldId id="2147469804" r:id="rId45"/>
    <p:sldId id="2147469793" r:id="rId46"/>
    <p:sldId id="2147469779" r:id="rId47"/>
    <p:sldId id="2147469784" r:id="rId48"/>
    <p:sldId id="2147469795" r:id="rId49"/>
    <p:sldId id="2147469791" r:id="rId50"/>
    <p:sldId id="2147469794" r:id="rId51"/>
    <p:sldId id="2147469797" r:id="rId52"/>
    <p:sldId id="2147469768" r:id="rId53"/>
    <p:sldId id="2147469767" r:id="rId54"/>
    <p:sldId id="2147469801" r:id="rId55"/>
    <p:sldId id="2147469772" r:id="rId56"/>
  </p:sldIdLst>
  <p:sldSz cx="12192000" cy="6858000"/>
  <p:notesSz cx="7010400" cy="9159875"/>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FC330E-08A0-447F-A8EF-426A4316AF2E}">
          <p14:sldIdLst>
            <p14:sldId id="368"/>
            <p14:sldId id="369"/>
            <p14:sldId id="2147469745"/>
            <p14:sldId id="2147469747"/>
            <p14:sldId id="2147469746"/>
            <p14:sldId id="2147469749"/>
            <p14:sldId id="2147469750"/>
            <p14:sldId id="2147469751"/>
            <p14:sldId id="392"/>
            <p14:sldId id="400"/>
            <p14:sldId id="2147469744"/>
            <p14:sldId id="2147469740"/>
            <p14:sldId id="4109"/>
            <p14:sldId id="2147469752"/>
            <p14:sldId id="2147469753"/>
            <p14:sldId id="2147469778"/>
            <p14:sldId id="2147469792"/>
            <p14:sldId id="2147469769"/>
            <p14:sldId id="2147469788"/>
            <p14:sldId id="2147469781"/>
            <p14:sldId id="2147469802"/>
            <p14:sldId id="2147469777"/>
            <p14:sldId id="2147469796"/>
            <p14:sldId id="2147469776"/>
            <p14:sldId id="2147469789"/>
            <p14:sldId id="2147469780"/>
            <p14:sldId id="2147469805"/>
            <p14:sldId id="2147469785"/>
            <p14:sldId id="2147469783"/>
            <p14:sldId id="2147469773"/>
            <p14:sldId id="2147469782"/>
            <p14:sldId id="2147469775"/>
            <p14:sldId id="2147469786"/>
            <p14:sldId id="2147469800"/>
            <p14:sldId id="2147469799"/>
            <p14:sldId id="2147469804"/>
            <p14:sldId id="2147469793"/>
            <p14:sldId id="2147469779"/>
            <p14:sldId id="2147469784"/>
            <p14:sldId id="2147469795"/>
            <p14:sldId id="2147469791"/>
            <p14:sldId id="2147469794"/>
            <p14:sldId id="2147469797"/>
            <p14:sldId id="2147469768"/>
            <p14:sldId id="2147469767"/>
            <p14:sldId id="2147469801"/>
            <p14:sldId id="2147469772"/>
          </p14:sldIdLst>
        </p14:section>
      </p14:sectionLst>
    </p:ext>
    <p:ext uri="{EFAFB233-063F-42B5-8137-9DF3F51BA10A}">
      <p15:sldGuideLst xmlns:p15="http://schemas.microsoft.com/office/powerpoint/2012/main">
        <p15:guide id="1" orient="horz" pos="160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5">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E2BC55-92AC-83C6-DC3F-A11602126DAB}" name="Vincitore, Madeline" initials="VM" userId="S::Madeline.Vincitore@wsp.com::cff1e30e-0173-45ef-aa68-a5f94d82ee79" providerId="AD"/>
  <p188:author id="{C91E9A97-6972-214F-C100-8F8B37AF5C2E}" name="Venne, Bridget" initials="VB" userId="S::bridget.venne@wsp.com::c9f84445-4244-4dae-9483-3f3e391a1bb5" providerId="AD"/>
  <p188:author id="{F08BEBA1-CA92-513D-47FA-52486F61F25A}" name="Vincitore, Madeline" initials="VM" userId="S::madeline.vincitore@wsp.com::cff1e30e-0173-45ef-aa68-a5f94d82ee7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Quintal, Sarah" initials="QS" lastIdx="12" clrIdx="0">
    <p:extLst>
      <p:ext uri="{19B8F6BF-5375-455C-9EA6-DF929625EA0E}">
        <p15:presenceInfo xmlns:p15="http://schemas.microsoft.com/office/powerpoint/2012/main" userId="S::Sarah.Quintal@wsp.com::fb743f12-27b6-49ed-86bb-fb3e4cb5265a" providerId="AD"/>
      </p:ext>
    </p:extLst>
  </p:cmAuthor>
  <p:cmAuthor id="2" name="Senadheera, Lakmini" initials="SL" lastIdx="1" clrIdx="1">
    <p:extLst>
      <p:ext uri="{19B8F6BF-5375-455C-9EA6-DF929625EA0E}">
        <p15:presenceInfo xmlns:p15="http://schemas.microsoft.com/office/powerpoint/2012/main" userId="S::Lakmini.Senadheera@wsp.com::17c6fc6a-b4c1-4f14-b916-362b1ff187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9CA1"/>
    <a:srgbClr val="F4F6FE"/>
    <a:srgbClr val="616365"/>
    <a:srgbClr val="005293"/>
    <a:srgbClr val="1E1E1E"/>
    <a:srgbClr val="ECECEE"/>
    <a:srgbClr val="00599F"/>
    <a:srgbClr val="EAEEEC"/>
    <a:srgbClr val="ECECF1"/>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003EE-DA08-4C82-963B-B44CE5EE86A0}" v="666" dt="2023-05-25T01:04:40.853"/>
    <p1510:client id="{7A7953A4-D473-49FB-9AA2-1387C29EDE6A}" v="953" dt="2023-05-25T00:05:35.548"/>
    <p1510:client id="{DFE46570-235A-9A77-2FBD-6F537D0A208E}" v="302" dt="2023-05-24T17:41:31.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66" autoAdjust="0"/>
  </p:normalViewPr>
  <p:slideViewPr>
    <p:cSldViewPr snapToGrid="0">
      <p:cViewPr>
        <p:scale>
          <a:sx n="90" d="100"/>
          <a:sy n="90" d="100"/>
        </p:scale>
        <p:origin x="534" y="204"/>
      </p:cViewPr>
      <p:guideLst>
        <p:guide orient="horz" pos="1608"/>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5"/>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handoutMaster" Target="handoutMasters/handoutMaster1.xml"/><Relationship Id="rId66"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61"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a:solidFill>
                  <a:schemeClr val="tx1">
                    <a:lumMod val="65000"/>
                    <a:lumOff val="35000"/>
                  </a:schemeClr>
                </a:solidFill>
              </a:rPr>
              <a:t>2020 Electricity Sources</a:t>
            </a:r>
          </a:p>
          <a:p>
            <a:pPr>
              <a:defRPr/>
            </a:pPr>
            <a:r>
              <a:rPr lang="en-US" sz="1100" i="1">
                <a:solidFill>
                  <a:schemeClr val="tx1">
                    <a:lumMod val="65000"/>
                    <a:lumOff val="35000"/>
                  </a:schemeClr>
                </a:solidFill>
              </a:rPr>
              <a:t>12%</a:t>
            </a:r>
            <a:r>
              <a:rPr lang="en-US" sz="1100" i="1" baseline="0">
                <a:solidFill>
                  <a:schemeClr val="tx1">
                    <a:lumMod val="65000"/>
                    <a:lumOff val="35000"/>
                  </a:schemeClr>
                </a:solidFill>
              </a:rPr>
              <a:t> Renewable</a:t>
            </a:r>
            <a:endParaRPr lang="en-US" sz="1100" i="1">
              <a:solidFill>
                <a:schemeClr val="tx1">
                  <a:lumMod val="65000"/>
                  <a:lumOff val="35000"/>
                </a:schemeClr>
              </a:solidFill>
            </a:endParaRPr>
          </a:p>
        </c:rich>
      </c:tx>
      <c:layout>
        <c:manualLayout>
          <c:xMode val="edge"/>
          <c:yMode val="edge"/>
          <c:x val="0.29753830631805822"/>
          <c:y val="4.0443293400663433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938412646647669"/>
          <c:y val="0.25426932274818614"/>
          <c:w val="0.51314245143450166"/>
          <c:h val="0.76971367715175243"/>
        </c:manualLayout>
      </c:layout>
      <c:doughnutChart>
        <c:varyColors val="1"/>
        <c:ser>
          <c:idx val="0"/>
          <c:order val="0"/>
          <c:tx>
            <c:strRef>
              <c:f>Sheet1!$B$1</c:f>
              <c:strCache>
                <c:ptCount val="1"/>
                <c:pt idx="0">
                  <c:v>2019 Electricity Sources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DE20-49B9-B2E9-493C095CB0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DE20-49B9-B2E9-493C095CB0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DE20-49B9-B2E9-493C095CB08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DE20-49B9-B2E9-493C095CB085}"/>
              </c:ext>
            </c:extLst>
          </c:dPt>
          <c:dPt>
            <c:idx val="4"/>
            <c:bubble3D val="0"/>
            <c:spPr>
              <a:solidFill>
                <a:srgbClr val="0E2579"/>
              </a:solidFill>
              <a:ln w="19050">
                <a:solidFill>
                  <a:schemeClr val="lt1"/>
                </a:solidFill>
              </a:ln>
              <a:effectLst/>
            </c:spPr>
            <c:extLst>
              <c:ext xmlns:c16="http://schemas.microsoft.com/office/drawing/2014/chart" uri="{C3380CC4-5D6E-409C-BE32-E72D297353CC}">
                <c16:uniqueId val="{00000002-DE20-49B9-B2E9-493C095CB085}"/>
              </c:ext>
            </c:extLst>
          </c:dPt>
          <c:dPt>
            <c:idx val="5"/>
            <c:bubble3D val="0"/>
            <c:spPr>
              <a:solidFill>
                <a:schemeClr val="bg2"/>
              </a:solidFill>
              <a:ln w="19050">
                <a:solidFill>
                  <a:schemeClr val="lt1"/>
                </a:solidFill>
              </a:ln>
              <a:effectLst/>
            </c:spPr>
            <c:extLst>
              <c:ext xmlns:c16="http://schemas.microsoft.com/office/drawing/2014/chart" uri="{C3380CC4-5D6E-409C-BE32-E72D297353CC}">
                <c16:uniqueId val="{00000001-DE20-49B9-B2E9-493C095CB085}"/>
              </c:ext>
            </c:extLst>
          </c:dPt>
          <c:dLbls>
            <c:dLbl>
              <c:idx val="0"/>
              <c:delete val="1"/>
              <c:extLst>
                <c:ext xmlns:c15="http://schemas.microsoft.com/office/drawing/2012/chart" uri="{CE6537A1-D6FC-4f65-9D91-7224C49458BB}"/>
                <c:ext xmlns:c16="http://schemas.microsoft.com/office/drawing/2014/chart" uri="{C3380CC4-5D6E-409C-BE32-E72D297353CC}">
                  <c16:uniqueId val="{00000006-DE20-49B9-B2E9-493C095CB085}"/>
                </c:ext>
              </c:extLst>
            </c:dLbl>
            <c:dLbl>
              <c:idx val="1"/>
              <c:layout>
                <c:manualLayout>
                  <c:x val="-1.3482159387574652E-2"/>
                  <c:y val="-0.1150183750933561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DE20-49B9-B2E9-493C095CB085}"/>
                </c:ext>
              </c:extLst>
            </c:dLbl>
            <c:dLbl>
              <c:idx val="2"/>
              <c:delete val="1"/>
              <c:extLst>
                <c:ext xmlns:c15="http://schemas.microsoft.com/office/drawing/2012/chart" uri="{CE6537A1-D6FC-4f65-9D91-7224C49458BB}"/>
                <c:ext xmlns:c16="http://schemas.microsoft.com/office/drawing/2014/chart" uri="{C3380CC4-5D6E-409C-BE32-E72D297353CC}">
                  <c16:uniqueId val="{00000003-DE20-49B9-B2E9-493C095CB085}"/>
                </c:ext>
              </c:extLst>
            </c:dLbl>
            <c:dLbl>
              <c:idx val="3"/>
              <c:delete val="1"/>
              <c:extLst>
                <c:ext xmlns:c15="http://schemas.microsoft.com/office/drawing/2012/chart" uri="{CE6537A1-D6FC-4f65-9D91-7224C49458BB}"/>
                <c:ext xmlns:c16="http://schemas.microsoft.com/office/drawing/2014/chart" uri="{C3380CC4-5D6E-409C-BE32-E72D297353CC}">
                  <c16:uniqueId val="{00000005-DE20-49B9-B2E9-493C095CB085}"/>
                </c:ext>
              </c:extLst>
            </c:dLbl>
            <c:dLbl>
              <c:idx val="4"/>
              <c:layout>
                <c:manualLayout>
                  <c:x val="5.9321501305327609E-2"/>
                  <c:y val="-8.255366959455218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E20-49B9-B2E9-493C095CB085}"/>
                </c:ext>
              </c:extLst>
            </c:dLbl>
            <c:dLbl>
              <c:idx val="5"/>
              <c:layout>
                <c:manualLayout>
                  <c:x val="-0.23189314146628151"/>
                  <c:y val="-5.448235823046739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E20-49B9-B2E9-493C095CB08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On-site</c:v>
                </c:pt>
                <c:pt idx="1">
                  <c:v>Utility Contract</c:v>
                </c:pt>
                <c:pt idx="2">
                  <c:v>Green Tariff</c:v>
                </c:pt>
                <c:pt idx="3">
                  <c:v>PPA</c:v>
                </c:pt>
                <c:pt idx="4">
                  <c:v>RECs</c:v>
                </c:pt>
                <c:pt idx="5">
                  <c:v>Grid Power</c:v>
                </c:pt>
              </c:strCache>
            </c:strRef>
          </c:cat>
          <c:val>
            <c:numRef>
              <c:f>Sheet1!$B$2:$B$7</c:f>
              <c:numCache>
                <c:formatCode>_(* #,##0_);_(* \(#,##0\);_(* "-"??_);_(@_)</c:formatCode>
                <c:ptCount val="6"/>
                <c:pt idx="0">
                  <c:v>0</c:v>
                </c:pt>
                <c:pt idx="1">
                  <c:v>20000</c:v>
                </c:pt>
                <c:pt idx="2">
                  <c:v>0</c:v>
                </c:pt>
                <c:pt idx="3">
                  <c:v>0</c:v>
                </c:pt>
                <c:pt idx="4">
                  <c:v>40000</c:v>
                </c:pt>
                <c:pt idx="5">
                  <c:v>440000</c:v>
                </c:pt>
              </c:numCache>
            </c:numRef>
          </c:val>
          <c:extLst>
            <c:ext xmlns:c16="http://schemas.microsoft.com/office/drawing/2014/chart" uri="{C3380CC4-5D6E-409C-BE32-E72D297353CC}">
              <c16:uniqueId val="{00000000-DE20-49B9-B2E9-493C095CB085}"/>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36" b="0" i="0" u="none" strike="noStrike" kern="1200" spc="0" baseline="0">
                <a:solidFill>
                  <a:schemeClr val="tx1">
                    <a:lumMod val="65000"/>
                    <a:lumOff val="35000"/>
                  </a:schemeClr>
                </a:solidFill>
                <a:latin typeface="+mn-lt"/>
                <a:ea typeface="+mn-ea"/>
                <a:cs typeface="+mn-cs"/>
              </a:defRPr>
            </a:pPr>
            <a:r>
              <a:rPr lang="en-US" sz="1400">
                <a:solidFill>
                  <a:schemeClr val="tx1">
                    <a:lumMod val="65000"/>
                    <a:lumOff val="35000"/>
                  </a:schemeClr>
                </a:solidFill>
              </a:rPr>
              <a:t>2025 Electricity Sources</a:t>
            </a:r>
          </a:p>
          <a:p>
            <a:pPr>
              <a:defRPr>
                <a:solidFill>
                  <a:schemeClr val="tx1">
                    <a:lumMod val="65000"/>
                    <a:lumOff val="35000"/>
                  </a:schemeClr>
                </a:solidFill>
              </a:defRPr>
            </a:pPr>
            <a:r>
              <a:rPr lang="en-US" sz="1050" i="1">
                <a:solidFill>
                  <a:schemeClr val="tx1">
                    <a:lumMod val="65000"/>
                    <a:lumOff val="35000"/>
                  </a:schemeClr>
                </a:solidFill>
              </a:rPr>
              <a:t>45% Renewable</a:t>
            </a:r>
          </a:p>
        </c:rich>
      </c:tx>
      <c:layout>
        <c:manualLayout>
          <c:xMode val="edge"/>
          <c:yMode val="edge"/>
          <c:x val="0.28944901068551365"/>
          <c:y val="0"/>
        </c:manualLayout>
      </c:layout>
      <c:overlay val="0"/>
      <c:spPr>
        <a:noFill/>
        <a:ln>
          <a:noFill/>
        </a:ln>
        <a:effectLst/>
      </c:spPr>
      <c:txPr>
        <a:bodyPr rot="0" spcFirstLastPara="1" vertOverflow="ellipsis" vert="horz" wrap="square" anchor="ctr" anchorCtr="1"/>
        <a:lstStyle/>
        <a:p>
          <a:pPr>
            <a:defRPr lang="en-US" sz="1436"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919219147299067"/>
          <c:y val="0.26807989884088995"/>
          <c:w val="0.50543702578892924"/>
          <c:h val="0.67782184459343453"/>
        </c:manualLayout>
      </c:layout>
      <c:doughnutChart>
        <c:varyColors val="1"/>
        <c:ser>
          <c:idx val="0"/>
          <c:order val="0"/>
          <c:tx>
            <c:strRef>
              <c:f>Sheet1!$E$1</c:f>
              <c:strCache>
                <c:ptCount val="1"/>
                <c:pt idx="0">
                  <c:v>2025 Electricity Sources</c:v>
                </c:pt>
              </c:strCache>
            </c:strRef>
          </c:tx>
          <c:dPt>
            <c:idx val="0"/>
            <c:bubble3D val="0"/>
            <c:spPr>
              <a:solidFill>
                <a:srgbClr val="6ADAD2"/>
              </a:solidFill>
              <a:ln w="19050">
                <a:solidFill>
                  <a:schemeClr val="lt1"/>
                </a:solidFill>
              </a:ln>
              <a:effectLst/>
            </c:spPr>
            <c:extLst>
              <c:ext xmlns:c16="http://schemas.microsoft.com/office/drawing/2014/chart" uri="{C3380CC4-5D6E-409C-BE32-E72D297353CC}">
                <c16:uniqueId val="{00000006-DE20-49B9-B2E9-493C095CB0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DE20-49B9-B2E9-493C095CB085}"/>
              </c:ext>
            </c:extLst>
          </c:dPt>
          <c:dPt>
            <c:idx val="2"/>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3-DE20-49B9-B2E9-493C095CB085}"/>
              </c:ext>
            </c:extLst>
          </c:dPt>
          <c:dPt>
            <c:idx val="3"/>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DE20-49B9-B2E9-493C095CB085}"/>
              </c:ext>
            </c:extLst>
          </c:dPt>
          <c:dPt>
            <c:idx val="4"/>
            <c:bubble3D val="0"/>
            <c:spPr>
              <a:solidFill>
                <a:srgbClr val="0E2579"/>
              </a:solidFill>
              <a:ln w="19050">
                <a:solidFill>
                  <a:schemeClr val="lt1"/>
                </a:solidFill>
              </a:ln>
              <a:effectLst/>
            </c:spPr>
            <c:extLst>
              <c:ext xmlns:c16="http://schemas.microsoft.com/office/drawing/2014/chart" uri="{C3380CC4-5D6E-409C-BE32-E72D297353CC}">
                <c16:uniqueId val="{00000002-DE20-49B9-B2E9-493C095CB085}"/>
              </c:ext>
            </c:extLst>
          </c:dPt>
          <c:dPt>
            <c:idx val="5"/>
            <c:bubble3D val="0"/>
            <c:spPr>
              <a:solidFill>
                <a:schemeClr val="bg2"/>
              </a:solidFill>
              <a:ln w="19050">
                <a:solidFill>
                  <a:schemeClr val="lt1"/>
                </a:solidFill>
              </a:ln>
              <a:effectLst/>
            </c:spPr>
            <c:extLst>
              <c:ext xmlns:c16="http://schemas.microsoft.com/office/drawing/2014/chart" uri="{C3380CC4-5D6E-409C-BE32-E72D297353CC}">
                <c16:uniqueId val="{00000001-DE20-49B9-B2E9-493C095CB085}"/>
              </c:ext>
            </c:extLst>
          </c:dPt>
          <c:dLbls>
            <c:dLbl>
              <c:idx val="0"/>
              <c:layout>
                <c:manualLayout>
                  <c:x val="8.0892956325447005E-3"/>
                  <c:y val="-0.108482382717304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DE20-49B9-B2E9-493C095CB085}"/>
                </c:ext>
              </c:extLst>
            </c:dLbl>
            <c:dLbl>
              <c:idx val="1"/>
              <c:layout>
                <c:manualLayout>
                  <c:x val="9.7071547590536419E-2"/>
                  <c:y val="-9.040198559775358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DE20-49B9-B2E9-493C095CB085}"/>
                </c:ext>
              </c:extLst>
            </c:dLbl>
            <c:dLbl>
              <c:idx val="2"/>
              <c:layout>
                <c:manualLayout>
                  <c:x val="0.12673229824320031"/>
                  <c:y val="-1.084823827173043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E20-49B9-B2E9-493C095CB085}"/>
                </c:ext>
              </c:extLst>
            </c:dLbl>
            <c:dLbl>
              <c:idx val="3"/>
              <c:layout>
                <c:manualLayout>
                  <c:x val="0.11325013885562563"/>
                  <c:y val="3.254471481519129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E20-49B9-B2E9-493C095CB085}"/>
                </c:ext>
              </c:extLst>
            </c:dLbl>
            <c:dLbl>
              <c:idx val="4"/>
              <c:layout>
                <c:manualLayout>
                  <c:x val="8.3589388202961912E-2"/>
                  <c:y val="8.31698267499331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E20-49B9-B2E9-493C095CB085}"/>
                </c:ext>
              </c:extLst>
            </c:dLbl>
            <c:dLbl>
              <c:idx val="5"/>
              <c:layout>
                <c:manualLayout>
                  <c:x val="-0.10785727510059605"/>
                  <c:y val="0.2025004477389680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E20-49B9-B2E9-493C095CB085}"/>
                </c:ext>
              </c:extLst>
            </c:dLbl>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Sheet1!$D$2:$D$7</c:f>
              <c:strCache>
                <c:ptCount val="6"/>
                <c:pt idx="0">
                  <c:v>On-site</c:v>
                </c:pt>
                <c:pt idx="1">
                  <c:v>Utility Contract</c:v>
                </c:pt>
                <c:pt idx="2">
                  <c:v>Green Tariff</c:v>
                </c:pt>
                <c:pt idx="3">
                  <c:v>PPA</c:v>
                </c:pt>
                <c:pt idx="4">
                  <c:v>RECs</c:v>
                </c:pt>
                <c:pt idx="5">
                  <c:v>Grid Power</c:v>
                </c:pt>
              </c:strCache>
            </c:strRef>
          </c:cat>
          <c:val>
            <c:numRef>
              <c:f>Sheet1!$E$2:$E$7</c:f>
              <c:numCache>
                <c:formatCode>_(* #,##0_);_(* \(#,##0\);_(* "-"??_);_(@_)</c:formatCode>
                <c:ptCount val="6"/>
                <c:pt idx="0">
                  <c:v>10000</c:v>
                </c:pt>
                <c:pt idx="1">
                  <c:v>60000</c:v>
                </c:pt>
                <c:pt idx="2">
                  <c:v>70000</c:v>
                </c:pt>
                <c:pt idx="3">
                  <c:v>45000</c:v>
                </c:pt>
                <c:pt idx="4">
                  <c:v>40000</c:v>
                </c:pt>
                <c:pt idx="5">
                  <c:v>275000</c:v>
                </c:pt>
              </c:numCache>
            </c:numRef>
          </c:val>
          <c:extLst>
            <c:ext xmlns:c16="http://schemas.microsoft.com/office/drawing/2014/chart" uri="{C3380CC4-5D6E-409C-BE32-E72D297353CC}">
              <c16:uniqueId val="{00000000-DE20-49B9-B2E9-493C095CB085}"/>
            </c:ext>
          </c:extLst>
        </c:ser>
        <c:dLbls>
          <c:showLegendKey val="0"/>
          <c:showVal val="0"/>
          <c:showCatName val="1"/>
          <c:showSerName val="0"/>
          <c:showPercent val="1"/>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197" b="0" i="0" u="none" strike="noStrike" kern="1200" baseline="0">
          <a:solidFill>
            <a:schemeClr val="tx1"/>
          </a:solidFill>
          <a:latin typeface="+mn-lt"/>
          <a:ea typeface="+mn-ea"/>
          <a:cs typeface="+mn-c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36" b="0" i="0" u="none" strike="noStrike" kern="1200" spc="0" baseline="0">
                <a:solidFill>
                  <a:schemeClr val="tx1">
                    <a:lumMod val="65000"/>
                    <a:lumOff val="35000"/>
                  </a:schemeClr>
                </a:solidFill>
                <a:latin typeface="+mn-lt"/>
                <a:ea typeface="+mn-ea"/>
                <a:cs typeface="+mn-cs"/>
              </a:defRPr>
            </a:pPr>
            <a:r>
              <a:rPr lang="en-US" sz="1400">
                <a:solidFill>
                  <a:schemeClr val="tx1">
                    <a:lumMod val="65000"/>
                    <a:lumOff val="35000"/>
                  </a:schemeClr>
                </a:solidFill>
              </a:rPr>
              <a:t>2030 Electricity Sources</a:t>
            </a:r>
          </a:p>
          <a:p>
            <a:pPr>
              <a:defRPr>
                <a:solidFill>
                  <a:schemeClr val="tx1">
                    <a:lumMod val="65000"/>
                    <a:lumOff val="35000"/>
                  </a:schemeClr>
                </a:solidFill>
              </a:defRPr>
            </a:pPr>
            <a:r>
              <a:rPr lang="en-US" sz="1050" i="1">
                <a:solidFill>
                  <a:schemeClr val="tx1">
                    <a:lumMod val="65000"/>
                    <a:lumOff val="35000"/>
                  </a:schemeClr>
                </a:solidFill>
              </a:rPr>
              <a:t>99% Renewable</a:t>
            </a:r>
          </a:p>
        </c:rich>
      </c:tx>
      <c:layout>
        <c:manualLayout>
          <c:xMode val="edge"/>
          <c:yMode val="edge"/>
          <c:x val="0.28944901068551365"/>
          <c:y val="0"/>
        </c:manualLayout>
      </c:layout>
      <c:overlay val="0"/>
      <c:spPr>
        <a:noFill/>
        <a:ln>
          <a:noFill/>
        </a:ln>
        <a:effectLst/>
      </c:spPr>
      <c:txPr>
        <a:bodyPr rot="0" spcFirstLastPara="1" vertOverflow="ellipsis" vert="horz" wrap="square" anchor="ctr" anchorCtr="1"/>
        <a:lstStyle/>
        <a:p>
          <a:pPr>
            <a:defRPr lang="en-US" sz="1436"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919219147299067"/>
          <c:y val="0.26807989884088995"/>
          <c:w val="0.50543702578892924"/>
          <c:h val="0.67782184459343453"/>
        </c:manualLayout>
      </c:layout>
      <c:doughnutChart>
        <c:varyColors val="1"/>
        <c:ser>
          <c:idx val="0"/>
          <c:order val="0"/>
          <c:tx>
            <c:strRef>
              <c:f>Sheet1!$H$1</c:f>
              <c:strCache>
                <c:ptCount val="1"/>
                <c:pt idx="0">
                  <c:v>2030 Electricity Sources</c:v>
                </c:pt>
              </c:strCache>
            </c:strRef>
          </c:tx>
          <c:dPt>
            <c:idx val="0"/>
            <c:bubble3D val="0"/>
            <c:spPr>
              <a:solidFill>
                <a:srgbClr val="6ADAD2"/>
              </a:solidFill>
              <a:ln w="19050">
                <a:solidFill>
                  <a:schemeClr val="lt1"/>
                </a:solidFill>
              </a:ln>
              <a:effectLst/>
            </c:spPr>
            <c:extLst>
              <c:ext xmlns:c16="http://schemas.microsoft.com/office/drawing/2014/chart" uri="{C3380CC4-5D6E-409C-BE32-E72D297353CC}">
                <c16:uniqueId val="{00000006-DE20-49B9-B2E9-493C095CB0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DE20-49B9-B2E9-493C095CB085}"/>
              </c:ext>
            </c:extLst>
          </c:dPt>
          <c:dPt>
            <c:idx val="2"/>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3-DE20-49B9-B2E9-493C095CB085}"/>
              </c:ext>
            </c:extLst>
          </c:dPt>
          <c:dPt>
            <c:idx val="3"/>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DE20-49B9-B2E9-493C095CB085}"/>
              </c:ext>
            </c:extLst>
          </c:dPt>
          <c:dPt>
            <c:idx val="4"/>
            <c:bubble3D val="0"/>
            <c:spPr>
              <a:solidFill>
                <a:srgbClr val="0E2579"/>
              </a:solidFill>
              <a:ln w="19050">
                <a:solidFill>
                  <a:schemeClr val="lt1"/>
                </a:solidFill>
              </a:ln>
              <a:effectLst/>
            </c:spPr>
            <c:extLst>
              <c:ext xmlns:c16="http://schemas.microsoft.com/office/drawing/2014/chart" uri="{C3380CC4-5D6E-409C-BE32-E72D297353CC}">
                <c16:uniqueId val="{00000002-DE20-49B9-B2E9-493C095CB085}"/>
              </c:ext>
            </c:extLst>
          </c:dPt>
          <c:dPt>
            <c:idx val="5"/>
            <c:bubble3D val="0"/>
            <c:spPr>
              <a:solidFill>
                <a:schemeClr val="bg2"/>
              </a:solidFill>
              <a:ln w="19050">
                <a:solidFill>
                  <a:schemeClr val="lt1"/>
                </a:solidFill>
              </a:ln>
              <a:effectLst/>
            </c:spPr>
            <c:extLst>
              <c:ext xmlns:c16="http://schemas.microsoft.com/office/drawing/2014/chart" uri="{C3380CC4-5D6E-409C-BE32-E72D297353CC}">
                <c16:uniqueId val="{00000001-DE20-49B9-B2E9-493C095CB085}"/>
              </c:ext>
            </c:extLst>
          </c:dPt>
          <c:dLbls>
            <c:dLbl>
              <c:idx val="0"/>
              <c:layout>
                <c:manualLayout>
                  <c:x val="4.583934191775331E-2"/>
                  <c:y val="-9.401806502166376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DE20-49B9-B2E9-493C095CB085}"/>
                </c:ext>
              </c:extLst>
            </c:dLbl>
            <c:dLbl>
              <c:idx val="1"/>
              <c:layout>
                <c:manualLayout>
                  <c:x val="0.15908948077337903"/>
                  <c:y val="1.446431769564050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DE20-49B9-B2E9-493C095CB085}"/>
                </c:ext>
              </c:extLst>
            </c:dLbl>
            <c:dLbl>
              <c:idx val="2"/>
              <c:layout>
                <c:manualLayout>
                  <c:x val="0.12673229824320031"/>
                  <c:y val="5.78572707825622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E20-49B9-B2E9-493C095CB085}"/>
                </c:ext>
              </c:extLst>
            </c:dLbl>
            <c:dLbl>
              <c:idx val="3"/>
              <c:layout>
                <c:manualLayout>
                  <c:x val="-8.898225195799174E-2"/>
                  <c:y val="-5.785727078256236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E20-49B9-B2E9-493C095CB085}"/>
                </c:ext>
              </c:extLst>
            </c:dLbl>
            <c:dLbl>
              <c:idx val="4"/>
              <c:layout>
                <c:manualLayout>
                  <c:x val="-5.123220567278311E-2"/>
                  <c:y val="-9.401806502166373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E20-49B9-B2E9-493C095CB085}"/>
                </c:ext>
              </c:extLst>
            </c:dLbl>
            <c:dLbl>
              <c:idx val="5"/>
              <c:layout>
                <c:manualLayout>
                  <c:x val="1.3482159387574404E-2"/>
                  <c:y val="-0.1301788592607653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E20-49B9-B2E9-493C095CB085}"/>
                </c:ext>
              </c:extLst>
            </c:dLbl>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Sheet1!$G$2:$G$9</c:f>
              <c:strCache>
                <c:ptCount val="6"/>
                <c:pt idx="0">
                  <c:v>On-site</c:v>
                </c:pt>
                <c:pt idx="1">
                  <c:v>Utility Contract</c:v>
                </c:pt>
                <c:pt idx="2">
                  <c:v>Green Tariff</c:v>
                </c:pt>
                <c:pt idx="3">
                  <c:v>PPA</c:v>
                </c:pt>
                <c:pt idx="4">
                  <c:v>RECs</c:v>
                </c:pt>
                <c:pt idx="5">
                  <c:v>Grid Power</c:v>
                </c:pt>
              </c:strCache>
              <c:extLst/>
            </c:strRef>
          </c:cat>
          <c:val>
            <c:numRef>
              <c:f>Sheet1!$H$2:$H$9</c:f>
              <c:numCache>
                <c:formatCode>_(* #,##0_);_(* \(#,##0\);_(* "-"??_);_(@_)</c:formatCode>
                <c:ptCount val="6"/>
                <c:pt idx="0">
                  <c:v>45000</c:v>
                </c:pt>
                <c:pt idx="1">
                  <c:v>80000</c:v>
                </c:pt>
                <c:pt idx="2">
                  <c:v>100000</c:v>
                </c:pt>
                <c:pt idx="3">
                  <c:v>250000</c:v>
                </c:pt>
                <c:pt idx="4">
                  <c:v>20000</c:v>
                </c:pt>
                <c:pt idx="5">
                  <c:v>5000</c:v>
                </c:pt>
              </c:numCache>
              <c:extLst/>
            </c:numRef>
          </c:val>
          <c:extLst>
            <c:ext xmlns:c16="http://schemas.microsoft.com/office/drawing/2014/chart" uri="{C3380CC4-5D6E-409C-BE32-E72D297353CC}">
              <c16:uniqueId val="{00000000-DE20-49B9-B2E9-493C095CB085}"/>
            </c:ext>
          </c:extLst>
        </c:ser>
        <c:dLbls>
          <c:showLegendKey val="0"/>
          <c:showVal val="0"/>
          <c:showCatName val="1"/>
          <c:showSerName val="0"/>
          <c:showPercent val="1"/>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197" b="0" i="0" u="none" strike="noStrike" kern="1200" baseline="0">
          <a:solidFill>
            <a:schemeClr val="tx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DF7FDF-E890-4D72-A212-D95AFE4F25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85EF193-4B86-45D7-B159-4537000C3C82}">
      <dgm:prSet phldrT="[Text]"/>
      <dgm:spPr/>
      <dgm:t>
        <a:bodyPr/>
        <a:lstStyle/>
        <a:p>
          <a:r>
            <a:rPr lang="en-US">
              <a:cs typeface="Arial"/>
            </a:rPr>
            <a:t>Corning's Goals and Progress</a:t>
          </a:r>
          <a:endParaRPr lang="en-US"/>
        </a:p>
      </dgm:t>
    </dgm:pt>
    <dgm:pt modelId="{74DEF4CC-8A66-48AD-A562-43A14D5B7198}" type="parTrans" cxnId="{45EC138D-C5C2-4E5D-B4DE-7571D57D3F2E}">
      <dgm:prSet/>
      <dgm:spPr/>
      <dgm:t>
        <a:bodyPr/>
        <a:lstStyle/>
        <a:p>
          <a:endParaRPr lang="en-US"/>
        </a:p>
      </dgm:t>
    </dgm:pt>
    <dgm:pt modelId="{5183C33A-2F64-47B2-8274-1B6497843EF0}" type="sibTrans" cxnId="{45EC138D-C5C2-4E5D-B4DE-7571D57D3F2E}">
      <dgm:prSet/>
      <dgm:spPr/>
      <dgm:t>
        <a:bodyPr/>
        <a:lstStyle/>
        <a:p>
          <a:endParaRPr lang="en-US"/>
        </a:p>
      </dgm:t>
    </dgm:pt>
    <dgm:pt modelId="{EB4C30E1-4327-42BD-A963-BA5FE8C28781}">
      <dgm:prSet/>
      <dgm:spPr/>
      <dgm:t>
        <a:bodyPr/>
        <a:lstStyle/>
        <a:p>
          <a:r>
            <a:rPr lang="en-US">
              <a:cs typeface="Arial"/>
            </a:rPr>
            <a:t>New Corning Supplier Requirements</a:t>
          </a:r>
        </a:p>
      </dgm:t>
    </dgm:pt>
    <dgm:pt modelId="{FCBBEF97-BFBD-4D96-AFD4-8CFF27A7CB22}" type="parTrans" cxnId="{1F3A7D2A-827F-467D-8AA2-1D8DF7DA95B4}">
      <dgm:prSet/>
      <dgm:spPr/>
      <dgm:t>
        <a:bodyPr/>
        <a:lstStyle/>
        <a:p>
          <a:endParaRPr lang="en-US"/>
        </a:p>
      </dgm:t>
    </dgm:pt>
    <dgm:pt modelId="{7A3E0574-B999-44E2-AFD4-4D626A733640}" type="sibTrans" cxnId="{1F3A7D2A-827F-467D-8AA2-1D8DF7DA95B4}">
      <dgm:prSet/>
      <dgm:spPr/>
      <dgm:t>
        <a:bodyPr/>
        <a:lstStyle/>
        <a:p>
          <a:endParaRPr lang="en-US"/>
        </a:p>
      </dgm:t>
    </dgm:pt>
    <dgm:pt modelId="{F71439FA-9508-48B3-9139-0101A2866090}">
      <dgm:prSet/>
      <dgm:spPr/>
      <dgm:t>
        <a:bodyPr/>
        <a:lstStyle/>
        <a:p>
          <a:r>
            <a:rPr lang="en-US">
              <a:cs typeface="Arial"/>
            </a:rPr>
            <a:t>Renewable Energy Overview </a:t>
          </a:r>
        </a:p>
      </dgm:t>
    </dgm:pt>
    <dgm:pt modelId="{A0CD1E8D-CC6A-488E-83D9-B1246F2E10ED}" type="parTrans" cxnId="{4AFD85B6-DBED-4234-A1CC-37F57DADE292}">
      <dgm:prSet/>
      <dgm:spPr/>
      <dgm:t>
        <a:bodyPr/>
        <a:lstStyle/>
        <a:p>
          <a:endParaRPr lang="en-US"/>
        </a:p>
      </dgm:t>
    </dgm:pt>
    <dgm:pt modelId="{2858141A-CE57-4493-97FE-52C7763AFA96}" type="sibTrans" cxnId="{4AFD85B6-DBED-4234-A1CC-37F57DADE292}">
      <dgm:prSet/>
      <dgm:spPr/>
      <dgm:t>
        <a:bodyPr/>
        <a:lstStyle/>
        <a:p>
          <a:endParaRPr lang="en-US"/>
        </a:p>
      </dgm:t>
    </dgm:pt>
    <dgm:pt modelId="{871EE464-722C-4A15-9934-0AD17B070EF4}">
      <dgm:prSet/>
      <dgm:spPr/>
      <dgm:t>
        <a:bodyPr/>
        <a:lstStyle/>
        <a:p>
          <a:r>
            <a:rPr lang="en-US">
              <a:cs typeface="Arial"/>
            </a:rPr>
            <a:t>Renewable Energy Target Options</a:t>
          </a:r>
        </a:p>
      </dgm:t>
    </dgm:pt>
    <dgm:pt modelId="{5ABD873C-7435-407A-B23A-0C4E6D9AB574}" type="parTrans" cxnId="{3263A710-3003-4C40-AD9A-B7E4D212C82F}">
      <dgm:prSet/>
      <dgm:spPr/>
      <dgm:t>
        <a:bodyPr/>
        <a:lstStyle/>
        <a:p>
          <a:endParaRPr lang="en-US"/>
        </a:p>
      </dgm:t>
    </dgm:pt>
    <dgm:pt modelId="{CA31876A-9EC0-480E-A13F-5D000CA65B83}" type="sibTrans" cxnId="{3263A710-3003-4C40-AD9A-B7E4D212C82F}">
      <dgm:prSet/>
      <dgm:spPr/>
      <dgm:t>
        <a:bodyPr/>
        <a:lstStyle/>
        <a:p>
          <a:endParaRPr lang="en-US"/>
        </a:p>
      </dgm:t>
    </dgm:pt>
    <dgm:pt modelId="{B5EA2AF4-199B-4FBB-8D00-E959A13508C6}">
      <dgm:prSet/>
      <dgm:spPr/>
      <dgm:t>
        <a:bodyPr/>
        <a:lstStyle/>
        <a:p>
          <a:r>
            <a:rPr lang="en-US" dirty="0">
              <a:cs typeface="Arial"/>
            </a:rPr>
            <a:t>Renewable Energy Procurement and Roadmap Development</a:t>
          </a:r>
        </a:p>
      </dgm:t>
    </dgm:pt>
    <dgm:pt modelId="{5B0611CA-A68C-4AAF-93F3-79EC3161BA23}" type="parTrans" cxnId="{D6516B90-C50A-4C4C-BBEC-011C67B6E67B}">
      <dgm:prSet/>
      <dgm:spPr/>
      <dgm:t>
        <a:bodyPr/>
        <a:lstStyle/>
        <a:p>
          <a:endParaRPr lang="en-US"/>
        </a:p>
      </dgm:t>
    </dgm:pt>
    <dgm:pt modelId="{4C2DC15F-DC67-40DA-ABA7-2DE69F4D2D9D}" type="sibTrans" cxnId="{D6516B90-C50A-4C4C-BBEC-011C67B6E67B}">
      <dgm:prSet/>
      <dgm:spPr/>
      <dgm:t>
        <a:bodyPr/>
        <a:lstStyle/>
        <a:p>
          <a:endParaRPr lang="en-US"/>
        </a:p>
      </dgm:t>
    </dgm:pt>
    <dgm:pt modelId="{45807E63-C096-4A79-959A-EB9166EE2603}">
      <dgm:prSet/>
      <dgm:spPr/>
      <dgm:t>
        <a:bodyPr/>
        <a:lstStyle/>
        <a:p>
          <a:r>
            <a:rPr lang="en-US">
              <a:cs typeface="Arial"/>
            </a:rPr>
            <a:t>Best Practices</a:t>
          </a:r>
        </a:p>
      </dgm:t>
    </dgm:pt>
    <dgm:pt modelId="{F3F4C0F1-31C1-4E72-8D78-79D39936D81A}" type="parTrans" cxnId="{7A2B1922-4A9A-4BEE-9878-954063396CFF}">
      <dgm:prSet/>
      <dgm:spPr/>
      <dgm:t>
        <a:bodyPr/>
        <a:lstStyle/>
        <a:p>
          <a:endParaRPr lang="en-US"/>
        </a:p>
      </dgm:t>
    </dgm:pt>
    <dgm:pt modelId="{812E51F1-3C54-4F2C-9424-BDA4775FBA17}" type="sibTrans" cxnId="{7A2B1922-4A9A-4BEE-9878-954063396CFF}">
      <dgm:prSet/>
      <dgm:spPr/>
      <dgm:t>
        <a:bodyPr/>
        <a:lstStyle/>
        <a:p>
          <a:endParaRPr lang="en-US"/>
        </a:p>
      </dgm:t>
    </dgm:pt>
    <dgm:pt modelId="{4C5F5482-0A06-41E9-A133-FD3D0B7A32D2}">
      <dgm:prSet/>
      <dgm:spPr/>
      <dgm:t>
        <a:bodyPr/>
        <a:lstStyle/>
        <a:p>
          <a:r>
            <a:rPr lang="en-US">
              <a:cs typeface="Arial"/>
            </a:rPr>
            <a:t>Resources </a:t>
          </a:r>
          <a:endParaRPr lang="en-US"/>
        </a:p>
      </dgm:t>
    </dgm:pt>
    <dgm:pt modelId="{9BE933A3-7155-4784-B4F0-33E0B9FF0AEA}" type="parTrans" cxnId="{4D2D1504-4484-4ED3-9E23-813496B45E60}">
      <dgm:prSet/>
      <dgm:spPr/>
      <dgm:t>
        <a:bodyPr/>
        <a:lstStyle/>
        <a:p>
          <a:endParaRPr lang="en-US"/>
        </a:p>
      </dgm:t>
    </dgm:pt>
    <dgm:pt modelId="{52B64C62-C173-411C-8312-28F1059970C7}" type="sibTrans" cxnId="{4D2D1504-4484-4ED3-9E23-813496B45E60}">
      <dgm:prSet/>
      <dgm:spPr/>
      <dgm:t>
        <a:bodyPr/>
        <a:lstStyle/>
        <a:p>
          <a:endParaRPr lang="en-US"/>
        </a:p>
      </dgm:t>
    </dgm:pt>
    <dgm:pt modelId="{04C292E8-FB3C-4FC7-8A47-E4E7031DB80E}" type="pres">
      <dgm:prSet presAssocID="{9CDF7FDF-E890-4D72-A212-D95AFE4F2523}" presName="linear" presStyleCnt="0">
        <dgm:presLayoutVars>
          <dgm:animLvl val="lvl"/>
          <dgm:resizeHandles val="exact"/>
        </dgm:presLayoutVars>
      </dgm:prSet>
      <dgm:spPr/>
    </dgm:pt>
    <dgm:pt modelId="{19E91D7D-AC2A-439B-A110-E5E07DD5DED5}" type="pres">
      <dgm:prSet presAssocID="{E85EF193-4B86-45D7-B159-4537000C3C82}" presName="parentText" presStyleLbl="node1" presStyleIdx="0" presStyleCnt="7">
        <dgm:presLayoutVars>
          <dgm:chMax val="0"/>
          <dgm:bulletEnabled val="1"/>
        </dgm:presLayoutVars>
      </dgm:prSet>
      <dgm:spPr/>
    </dgm:pt>
    <dgm:pt modelId="{1AD3FE87-CB78-4DAF-AD59-B2B897041A6B}" type="pres">
      <dgm:prSet presAssocID="{5183C33A-2F64-47B2-8274-1B6497843EF0}" presName="spacer" presStyleCnt="0"/>
      <dgm:spPr/>
    </dgm:pt>
    <dgm:pt modelId="{69F5F827-503A-4BB6-B06E-32346EBD2B9F}" type="pres">
      <dgm:prSet presAssocID="{EB4C30E1-4327-42BD-A963-BA5FE8C28781}" presName="parentText" presStyleLbl="node1" presStyleIdx="1" presStyleCnt="7">
        <dgm:presLayoutVars>
          <dgm:chMax val="0"/>
          <dgm:bulletEnabled val="1"/>
        </dgm:presLayoutVars>
      </dgm:prSet>
      <dgm:spPr/>
    </dgm:pt>
    <dgm:pt modelId="{86C4649B-BC9F-4B54-91BD-A9CE391ED316}" type="pres">
      <dgm:prSet presAssocID="{7A3E0574-B999-44E2-AFD4-4D626A733640}" presName="spacer" presStyleCnt="0"/>
      <dgm:spPr/>
    </dgm:pt>
    <dgm:pt modelId="{2DD339BC-78CE-4D0F-BEB9-1F715CE351E7}" type="pres">
      <dgm:prSet presAssocID="{F71439FA-9508-48B3-9139-0101A2866090}" presName="parentText" presStyleLbl="node1" presStyleIdx="2" presStyleCnt="7">
        <dgm:presLayoutVars>
          <dgm:chMax val="0"/>
          <dgm:bulletEnabled val="1"/>
        </dgm:presLayoutVars>
      </dgm:prSet>
      <dgm:spPr/>
    </dgm:pt>
    <dgm:pt modelId="{C6DD2895-A6D7-4D72-A7C5-02F2F4223B9D}" type="pres">
      <dgm:prSet presAssocID="{2858141A-CE57-4493-97FE-52C7763AFA96}" presName="spacer" presStyleCnt="0"/>
      <dgm:spPr/>
    </dgm:pt>
    <dgm:pt modelId="{32AE9F11-1A98-4090-8B02-A73639656C09}" type="pres">
      <dgm:prSet presAssocID="{871EE464-722C-4A15-9934-0AD17B070EF4}" presName="parentText" presStyleLbl="node1" presStyleIdx="3" presStyleCnt="7">
        <dgm:presLayoutVars>
          <dgm:chMax val="0"/>
          <dgm:bulletEnabled val="1"/>
        </dgm:presLayoutVars>
      </dgm:prSet>
      <dgm:spPr/>
    </dgm:pt>
    <dgm:pt modelId="{690E2F10-4A8D-4336-BD19-4AD3B5E91F50}" type="pres">
      <dgm:prSet presAssocID="{CA31876A-9EC0-480E-A13F-5D000CA65B83}" presName="spacer" presStyleCnt="0"/>
      <dgm:spPr/>
    </dgm:pt>
    <dgm:pt modelId="{242BF0AB-9A67-40E5-B42E-8C8CCE304FAD}" type="pres">
      <dgm:prSet presAssocID="{B5EA2AF4-199B-4FBB-8D00-E959A13508C6}" presName="parentText" presStyleLbl="node1" presStyleIdx="4" presStyleCnt="7">
        <dgm:presLayoutVars>
          <dgm:chMax val="0"/>
          <dgm:bulletEnabled val="1"/>
        </dgm:presLayoutVars>
      </dgm:prSet>
      <dgm:spPr/>
    </dgm:pt>
    <dgm:pt modelId="{D9B2DDDA-3CC5-47B0-AE12-2AECDA254E1E}" type="pres">
      <dgm:prSet presAssocID="{4C2DC15F-DC67-40DA-ABA7-2DE69F4D2D9D}" presName="spacer" presStyleCnt="0"/>
      <dgm:spPr/>
    </dgm:pt>
    <dgm:pt modelId="{C31A8D49-CC8C-4BE8-B6B1-EDE648EE085F}" type="pres">
      <dgm:prSet presAssocID="{45807E63-C096-4A79-959A-EB9166EE2603}" presName="parentText" presStyleLbl="node1" presStyleIdx="5" presStyleCnt="7">
        <dgm:presLayoutVars>
          <dgm:chMax val="0"/>
          <dgm:bulletEnabled val="1"/>
        </dgm:presLayoutVars>
      </dgm:prSet>
      <dgm:spPr/>
    </dgm:pt>
    <dgm:pt modelId="{53D26F03-AE3E-4E19-8ACB-1A4D705A5684}" type="pres">
      <dgm:prSet presAssocID="{812E51F1-3C54-4F2C-9424-BDA4775FBA17}" presName="spacer" presStyleCnt="0"/>
      <dgm:spPr/>
    </dgm:pt>
    <dgm:pt modelId="{C4E95439-3F29-4B52-8E56-821928D8EF87}" type="pres">
      <dgm:prSet presAssocID="{4C5F5482-0A06-41E9-A133-FD3D0B7A32D2}" presName="parentText" presStyleLbl="node1" presStyleIdx="6" presStyleCnt="7">
        <dgm:presLayoutVars>
          <dgm:chMax val="0"/>
          <dgm:bulletEnabled val="1"/>
        </dgm:presLayoutVars>
      </dgm:prSet>
      <dgm:spPr/>
    </dgm:pt>
  </dgm:ptLst>
  <dgm:cxnLst>
    <dgm:cxn modelId="{4D2D1504-4484-4ED3-9E23-813496B45E60}" srcId="{9CDF7FDF-E890-4D72-A212-D95AFE4F2523}" destId="{4C5F5482-0A06-41E9-A133-FD3D0B7A32D2}" srcOrd="6" destOrd="0" parTransId="{9BE933A3-7155-4784-B4F0-33E0B9FF0AEA}" sibTransId="{52B64C62-C173-411C-8312-28F1059970C7}"/>
    <dgm:cxn modelId="{4F649B0B-16BD-4959-8858-04E257DFEFD9}" type="presOf" srcId="{4C5F5482-0A06-41E9-A133-FD3D0B7A32D2}" destId="{C4E95439-3F29-4B52-8E56-821928D8EF87}" srcOrd="0" destOrd="0" presId="urn:microsoft.com/office/officeart/2005/8/layout/vList2"/>
    <dgm:cxn modelId="{3263A710-3003-4C40-AD9A-B7E4D212C82F}" srcId="{9CDF7FDF-E890-4D72-A212-D95AFE4F2523}" destId="{871EE464-722C-4A15-9934-0AD17B070EF4}" srcOrd="3" destOrd="0" parTransId="{5ABD873C-7435-407A-B23A-0C4E6D9AB574}" sibTransId="{CA31876A-9EC0-480E-A13F-5D000CA65B83}"/>
    <dgm:cxn modelId="{7A2B1922-4A9A-4BEE-9878-954063396CFF}" srcId="{9CDF7FDF-E890-4D72-A212-D95AFE4F2523}" destId="{45807E63-C096-4A79-959A-EB9166EE2603}" srcOrd="5" destOrd="0" parTransId="{F3F4C0F1-31C1-4E72-8D78-79D39936D81A}" sibTransId="{812E51F1-3C54-4F2C-9424-BDA4775FBA17}"/>
    <dgm:cxn modelId="{1F3A7D2A-827F-467D-8AA2-1D8DF7DA95B4}" srcId="{9CDF7FDF-E890-4D72-A212-D95AFE4F2523}" destId="{EB4C30E1-4327-42BD-A963-BA5FE8C28781}" srcOrd="1" destOrd="0" parTransId="{FCBBEF97-BFBD-4D96-AFD4-8CFF27A7CB22}" sibTransId="{7A3E0574-B999-44E2-AFD4-4D626A733640}"/>
    <dgm:cxn modelId="{360B6865-AEEA-47B4-8B20-6F59164DD2DE}" type="presOf" srcId="{B5EA2AF4-199B-4FBB-8D00-E959A13508C6}" destId="{242BF0AB-9A67-40E5-B42E-8C8CCE304FAD}" srcOrd="0" destOrd="0" presId="urn:microsoft.com/office/officeart/2005/8/layout/vList2"/>
    <dgm:cxn modelId="{D9B1CE6B-0158-494F-AD1E-4AF16A036D83}" type="presOf" srcId="{9CDF7FDF-E890-4D72-A212-D95AFE4F2523}" destId="{04C292E8-FB3C-4FC7-8A47-E4E7031DB80E}" srcOrd="0" destOrd="0" presId="urn:microsoft.com/office/officeart/2005/8/layout/vList2"/>
    <dgm:cxn modelId="{85E6CF54-7274-4D5D-86E7-3C298C21EA92}" type="presOf" srcId="{871EE464-722C-4A15-9934-0AD17B070EF4}" destId="{32AE9F11-1A98-4090-8B02-A73639656C09}" srcOrd="0" destOrd="0" presId="urn:microsoft.com/office/officeart/2005/8/layout/vList2"/>
    <dgm:cxn modelId="{AB39E289-A57F-47E9-B16E-DCF84A91C22E}" type="presOf" srcId="{EB4C30E1-4327-42BD-A963-BA5FE8C28781}" destId="{69F5F827-503A-4BB6-B06E-32346EBD2B9F}" srcOrd="0" destOrd="0" presId="urn:microsoft.com/office/officeart/2005/8/layout/vList2"/>
    <dgm:cxn modelId="{45EC138D-C5C2-4E5D-B4DE-7571D57D3F2E}" srcId="{9CDF7FDF-E890-4D72-A212-D95AFE4F2523}" destId="{E85EF193-4B86-45D7-B159-4537000C3C82}" srcOrd="0" destOrd="0" parTransId="{74DEF4CC-8A66-48AD-A562-43A14D5B7198}" sibTransId="{5183C33A-2F64-47B2-8274-1B6497843EF0}"/>
    <dgm:cxn modelId="{D6516B90-C50A-4C4C-BBEC-011C67B6E67B}" srcId="{9CDF7FDF-E890-4D72-A212-D95AFE4F2523}" destId="{B5EA2AF4-199B-4FBB-8D00-E959A13508C6}" srcOrd="4" destOrd="0" parTransId="{5B0611CA-A68C-4AAF-93F3-79EC3161BA23}" sibTransId="{4C2DC15F-DC67-40DA-ABA7-2DE69F4D2D9D}"/>
    <dgm:cxn modelId="{4C36E79E-9596-46BB-BB17-07E76932FB37}" type="presOf" srcId="{45807E63-C096-4A79-959A-EB9166EE2603}" destId="{C31A8D49-CC8C-4BE8-B6B1-EDE648EE085F}" srcOrd="0" destOrd="0" presId="urn:microsoft.com/office/officeart/2005/8/layout/vList2"/>
    <dgm:cxn modelId="{4AFD85B6-DBED-4234-A1CC-37F57DADE292}" srcId="{9CDF7FDF-E890-4D72-A212-D95AFE4F2523}" destId="{F71439FA-9508-48B3-9139-0101A2866090}" srcOrd="2" destOrd="0" parTransId="{A0CD1E8D-CC6A-488E-83D9-B1246F2E10ED}" sibTransId="{2858141A-CE57-4493-97FE-52C7763AFA96}"/>
    <dgm:cxn modelId="{9C731BC1-BF4B-49A2-930E-FA58D8E4255B}" type="presOf" srcId="{E85EF193-4B86-45D7-B159-4537000C3C82}" destId="{19E91D7D-AC2A-439B-A110-E5E07DD5DED5}" srcOrd="0" destOrd="0" presId="urn:microsoft.com/office/officeart/2005/8/layout/vList2"/>
    <dgm:cxn modelId="{A8CC97DC-64DE-4DCB-964F-F27DC48643DF}" type="presOf" srcId="{F71439FA-9508-48B3-9139-0101A2866090}" destId="{2DD339BC-78CE-4D0F-BEB9-1F715CE351E7}" srcOrd="0" destOrd="0" presId="urn:microsoft.com/office/officeart/2005/8/layout/vList2"/>
    <dgm:cxn modelId="{1C69611E-9E09-4824-B1AD-1C32452C78D1}" type="presParOf" srcId="{04C292E8-FB3C-4FC7-8A47-E4E7031DB80E}" destId="{19E91D7D-AC2A-439B-A110-E5E07DD5DED5}" srcOrd="0" destOrd="0" presId="urn:microsoft.com/office/officeart/2005/8/layout/vList2"/>
    <dgm:cxn modelId="{3D0D5F33-BC9F-4C7C-9FA6-36F705AE5886}" type="presParOf" srcId="{04C292E8-FB3C-4FC7-8A47-E4E7031DB80E}" destId="{1AD3FE87-CB78-4DAF-AD59-B2B897041A6B}" srcOrd="1" destOrd="0" presId="urn:microsoft.com/office/officeart/2005/8/layout/vList2"/>
    <dgm:cxn modelId="{5BA784B9-3043-4FB3-B165-0A3CC2C45979}" type="presParOf" srcId="{04C292E8-FB3C-4FC7-8A47-E4E7031DB80E}" destId="{69F5F827-503A-4BB6-B06E-32346EBD2B9F}" srcOrd="2" destOrd="0" presId="urn:microsoft.com/office/officeart/2005/8/layout/vList2"/>
    <dgm:cxn modelId="{F3A840B5-FED8-48CA-9FBF-61A957C49024}" type="presParOf" srcId="{04C292E8-FB3C-4FC7-8A47-E4E7031DB80E}" destId="{86C4649B-BC9F-4B54-91BD-A9CE391ED316}" srcOrd="3" destOrd="0" presId="urn:microsoft.com/office/officeart/2005/8/layout/vList2"/>
    <dgm:cxn modelId="{B3E89698-D664-4694-A193-38532DF0DD9E}" type="presParOf" srcId="{04C292E8-FB3C-4FC7-8A47-E4E7031DB80E}" destId="{2DD339BC-78CE-4D0F-BEB9-1F715CE351E7}" srcOrd="4" destOrd="0" presId="urn:microsoft.com/office/officeart/2005/8/layout/vList2"/>
    <dgm:cxn modelId="{8D1117B7-3AE5-4DBF-869D-60713D1C27B8}" type="presParOf" srcId="{04C292E8-FB3C-4FC7-8A47-E4E7031DB80E}" destId="{C6DD2895-A6D7-4D72-A7C5-02F2F4223B9D}" srcOrd="5" destOrd="0" presId="urn:microsoft.com/office/officeart/2005/8/layout/vList2"/>
    <dgm:cxn modelId="{9D11564B-0DCE-492C-848A-153879A57151}" type="presParOf" srcId="{04C292E8-FB3C-4FC7-8A47-E4E7031DB80E}" destId="{32AE9F11-1A98-4090-8B02-A73639656C09}" srcOrd="6" destOrd="0" presId="urn:microsoft.com/office/officeart/2005/8/layout/vList2"/>
    <dgm:cxn modelId="{4894CD55-8536-402D-B3FF-4D28ACD50DB0}" type="presParOf" srcId="{04C292E8-FB3C-4FC7-8A47-E4E7031DB80E}" destId="{690E2F10-4A8D-4336-BD19-4AD3B5E91F50}" srcOrd="7" destOrd="0" presId="urn:microsoft.com/office/officeart/2005/8/layout/vList2"/>
    <dgm:cxn modelId="{DAACDF68-E4CC-4CAB-9A37-D3A55CB1B3E6}" type="presParOf" srcId="{04C292E8-FB3C-4FC7-8A47-E4E7031DB80E}" destId="{242BF0AB-9A67-40E5-B42E-8C8CCE304FAD}" srcOrd="8" destOrd="0" presId="urn:microsoft.com/office/officeart/2005/8/layout/vList2"/>
    <dgm:cxn modelId="{75FEAC5A-8E45-47CF-A6EE-4961B8E28379}" type="presParOf" srcId="{04C292E8-FB3C-4FC7-8A47-E4E7031DB80E}" destId="{D9B2DDDA-3CC5-47B0-AE12-2AECDA254E1E}" srcOrd="9" destOrd="0" presId="urn:microsoft.com/office/officeart/2005/8/layout/vList2"/>
    <dgm:cxn modelId="{30F4F2E8-4551-4F44-AEDE-6C982066D07D}" type="presParOf" srcId="{04C292E8-FB3C-4FC7-8A47-E4E7031DB80E}" destId="{C31A8D49-CC8C-4BE8-B6B1-EDE648EE085F}" srcOrd="10" destOrd="0" presId="urn:microsoft.com/office/officeart/2005/8/layout/vList2"/>
    <dgm:cxn modelId="{19B4FAA9-9E2A-40E8-86C4-4B7CAE251A16}" type="presParOf" srcId="{04C292E8-FB3C-4FC7-8A47-E4E7031DB80E}" destId="{53D26F03-AE3E-4E19-8ACB-1A4D705A5684}" srcOrd="11" destOrd="0" presId="urn:microsoft.com/office/officeart/2005/8/layout/vList2"/>
    <dgm:cxn modelId="{119A1E58-FD94-4156-9C83-B6362E193253}" type="presParOf" srcId="{04C292E8-FB3C-4FC7-8A47-E4E7031DB80E}" destId="{C4E95439-3F29-4B52-8E56-821928D8EF87}"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6A8BAA-09BA-4516-9D12-AEBFCCD8CE58}" type="doc">
      <dgm:prSet loTypeId="urn:microsoft.com/office/officeart/2005/8/layout/chevron1" loCatId="process" qsTypeId="urn:microsoft.com/office/officeart/2005/8/quickstyle/simple1" qsCatId="simple" csTypeId="urn:microsoft.com/office/officeart/2005/8/colors/accent1_2" csCatId="accent1" phldr="1"/>
      <dgm:spPr/>
    </dgm:pt>
    <dgm:pt modelId="{74123367-362D-43FA-A4E2-F39C94D33551}">
      <dgm:prSet phldrT="[Text]" custT="1"/>
      <dgm:spPr/>
      <dgm:t>
        <a:bodyPr/>
        <a:lstStyle/>
        <a:p>
          <a:pPr rtl="0"/>
          <a:r>
            <a:rPr lang="en-US" sz="1800"/>
            <a:t>Program</a:t>
          </a:r>
          <a:r>
            <a:rPr lang="en-US" sz="1800">
              <a:latin typeface="Arial"/>
            </a:rPr>
            <a:t> </a:t>
          </a:r>
          <a:endParaRPr lang="en-US" sz="1800"/>
        </a:p>
        <a:p>
          <a:pPr rtl="0"/>
          <a:r>
            <a:rPr lang="en-US" sz="1800"/>
            <a:t>Deployment</a:t>
          </a:r>
          <a:r>
            <a:rPr lang="en-US" sz="1800">
              <a:latin typeface="Arial"/>
            </a:rPr>
            <a:t> </a:t>
          </a:r>
          <a:endParaRPr lang="en-US" sz="1800"/>
        </a:p>
      </dgm:t>
    </dgm:pt>
    <dgm:pt modelId="{C761DC30-D19D-4296-88E4-5D5D3CB4F14B}" type="parTrans" cxnId="{8FACBB3E-8F4D-464C-B707-D75433BB0255}">
      <dgm:prSet/>
      <dgm:spPr/>
      <dgm:t>
        <a:bodyPr/>
        <a:lstStyle/>
        <a:p>
          <a:endParaRPr lang="en-US"/>
        </a:p>
      </dgm:t>
    </dgm:pt>
    <dgm:pt modelId="{F412615B-14AC-4D77-8F3C-78EA720BED37}" type="sibTrans" cxnId="{8FACBB3E-8F4D-464C-B707-D75433BB0255}">
      <dgm:prSet/>
      <dgm:spPr/>
      <dgm:t>
        <a:bodyPr/>
        <a:lstStyle/>
        <a:p>
          <a:endParaRPr lang="en-US"/>
        </a:p>
      </dgm:t>
    </dgm:pt>
    <dgm:pt modelId="{6B9F2E35-BFCC-42DD-B5AD-EAC8129A1D68}">
      <dgm:prSet phldrT="[Text]" custT="1"/>
      <dgm:spPr/>
      <dgm:t>
        <a:bodyPr/>
        <a:lstStyle/>
        <a:p>
          <a:pPr rtl="0"/>
          <a:r>
            <a:rPr lang="en-US" sz="1800"/>
            <a:t>Active Engagement</a:t>
          </a:r>
          <a:r>
            <a:rPr lang="en-US" sz="1800">
              <a:latin typeface="Arial"/>
            </a:rPr>
            <a:t> </a:t>
          </a:r>
          <a:endParaRPr lang="en-US" sz="1800"/>
        </a:p>
      </dgm:t>
    </dgm:pt>
    <dgm:pt modelId="{11B59545-F62F-421A-957A-0AB6D27E2324}" type="parTrans" cxnId="{B11E298C-B203-44CA-A0FB-4209CBC6E023}">
      <dgm:prSet/>
      <dgm:spPr/>
      <dgm:t>
        <a:bodyPr/>
        <a:lstStyle/>
        <a:p>
          <a:endParaRPr lang="en-US"/>
        </a:p>
      </dgm:t>
    </dgm:pt>
    <dgm:pt modelId="{2C21C917-F519-4A26-BB8F-DCC63E1998A2}" type="sibTrans" cxnId="{B11E298C-B203-44CA-A0FB-4209CBC6E023}">
      <dgm:prSet/>
      <dgm:spPr/>
      <dgm:t>
        <a:bodyPr/>
        <a:lstStyle/>
        <a:p>
          <a:endParaRPr lang="en-US"/>
        </a:p>
      </dgm:t>
    </dgm:pt>
    <dgm:pt modelId="{97F9FD81-7222-47D7-AAB9-F175A69F73AB}">
      <dgm:prSet phldrT="[Text]" custT="1"/>
      <dgm:spPr/>
      <dgm:t>
        <a:bodyPr/>
        <a:lstStyle/>
        <a:p>
          <a:r>
            <a:rPr lang="en-US" sz="1800"/>
            <a:t>Emission Reduction Plan</a:t>
          </a:r>
        </a:p>
      </dgm:t>
    </dgm:pt>
    <dgm:pt modelId="{2A227130-3317-412D-9081-D2AC223A297F}" type="parTrans" cxnId="{82FF166E-C93C-4744-AE07-B3539A658DD4}">
      <dgm:prSet/>
      <dgm:spPr/>
      <dgm:t>
        <a:bodyPr/>
        <a:lstStyle/>
        <a:p>
          <a:endParaRPr lang="en-US"/>
        </a:p>
      </dgm:t>
    </dgm:pt>
    <dgm:pt modelId="{1CF9C3DC-E666-4998-B93A-97225AE930AA}" type="sibTrans" cxnId="{82FF166E-C93C-4744-AE07-B3539A658DD4}">
      <dgm:prSet/>
      <dgm:spPr/>
      <dgm:t>
        <a:bodyPr/>
        <a:lstStyle/>
        <a:p>
          <a:endParaRPr lang="en-US"/>
        </a:p>
      </dgm:t>
    </dgm:pt>
    <dgm:pt modelId="{3EFA0F08-DBDD-4D8E-89F7-70C1DFF5F8BB}" type="pres">
      <dgm:prSet presAssocID="{596A8BAA-09BA-4516-9D12-AEBFCCD8CE58}" presName="Name0" presStyleCnt="0">
        <dgm:presLayoutVars>
          <dgm:dir/>
          <dgm:animLvl val="lvl"/>
          <dgm:resizeHandles val="exact"/>
        </dgm:presLayoutVars>
      </dgm:prSet>
      <dgm:spPr/>
    </dgm:pt>
    <dgm:pt modelId="{C33FBCAC-EC1D-4920-B84D-F310493D349E}" type="pres">
      <dgm:prSet presAssocID="{74123367-362D-43FA-A4E2-F39C94D33551}" presName="parTxOnly" presStyleLbl="node1" presStyleIdx="0" presStyleCnt="3">
        <dgm:presLayoutVars>
          <dgm:chMax val="0"/>
          <dgm:chPref val="0"/>
          <dgm:bulletEnabled val="1"/>
        </dgm:presLayoutVars>
      </dgm:prSet>
      <dgm:spPr/>
    </dgm:pt>
    <dgm:pt modelId="{911A1617-6894-4312-B4BB-CB3CE7E58A7D}" type="pres">
      <dgm:prSet presAssocID="{F412615B-14AC-4D77-8F3C-78EA720BED37}" presName="parTxOnlySpace" presStyleCnt="0"/>
      <dgm:spPr/>
    </dgm:pt>
    <dgm:pt modelId="{A84F29F1-44BF-4321-8379-9C9037E51E7B}" type="pres">
      <dgm:prSet presAssocID="{6B9F2E35-BFCC-42DD-B5AD-EAC8129A1D68}" presName="parTxOnly" presStyleLbl="node1" presStyleIdx="1" presStyleCnt="3" custLinFactNeighborX="-15579" custLinFactNeighborY="7561">
        <dgm:presLayoutVars>
          <dgm:chMax val="0"/>
          <dgm:chPref val="0"/>
          <dgm:bulletEnabled val="1"/>
        </dgm:presLayoutVars>
      </dgm:prSet>
      <dgm:spPr/>
    </dgm:pt>
    <dgm:pt modelId="{B76BCC55-86B9-4836-84A5-1BCDFC07259D}" type="pres">
      <dgm:prSet presAssocID="{2C21C917-F519-4A26-BB8F-DCC63E1998A2}" presName="parTxOnlySpace" presStyleCnt="0"/>
      <dgm:spPr/>
    </dgm:pt>
    <dgm:pt modelId="{2DCB3C4A-C05B-4B97-AB54-817A7AC99887}" type="pres">
      <dgm:prSet presAssocID="{97F9FD81-7222-47D7-AAB9-F175A69F73AB}" presName="parTxOnly" presStyleLbl="node1" presStyleIdx="2" presStyleCnt="3">
        <dgm:presLayoutVars>
          <dgm:chMax val="0"/>
          <dgm:chPref val="0"/>
          <dgm:bulletEnabled val="1"/>
        </dgm:presLayoutVars>
      </dgm:prSet>
      <dgm:spPr/>
    </dgm:pt>
  </dgm:ptLst>
  <dgm:cxnLst>
    <dgm:cxn modelId="{DB815B16-7E14-45CB-8C10-3AF2A53E19C7}" type="presOf" srcId="{97F9FD81-7222-47D7-AAB9-F175A69F73AB}" destId="{2DCB3C4A-C05B-4B97-AB54-817A7AC99887}" srcOrd="0" destOrd="0" presId="urn:microsoft.com/office/officeart/2005/8/layout/chevron1"/>
    <dgm:cxn modelId="{1C072B19-73D6-4FC7-A52C-A5D551CEC21C}" type="presOf" srcId="{6B9F2E35-BFCC-42DD-B5AD-EAC8129A1D68}" destId="{A84F29F1-44BF-4321-8379-9C9037E51E7B}" srcOrd="0" destOrd="0" presId="urn:microsoft.com/office/officeart/2005/8/layout/chevron1"/>
    <dgm:cxn modelId="{8740BC1F-915B-4499-8A0C-2D58BFCBEF89}" type="presOf" srcId="{596A8BAA-09BA-4516-9D12-AEBFCCD8CE58}" destId="{3EFA0F08-DBDD-4D8E-89F7-70C1DFF5F8BB}" srcOrd="0" destOrd="0" presId="urn:microsoft.com/office/officeart/2005/8/layout/chevron1"/>
    <dgm:cxn modelId="{8FACBB3E-8F4D-464C-B707-D75433BB0255}" srcId="{596A8BAA-09BA-4516-9D12-AEBFCCD8CE58}" destId="{74123367-362D-43FA-A4E2-F39C94D33551}" srcOrd="0" destOrd="0" parTransId="{C761DC30-D19D-4296-88E4-5D5D3CB4F14B}" sibTransId="{F412615B-14AC-4D77-8F3C-78EA720BED37}"/>
    <dgm:cxn modelId="{50D6F75B-EC3A-46A4-B4B4-62BE9F8015FD}" type="presOf" srcId="{74123367-362D-43FA-A4E2-F39C94D33551}" destId="{C33FBCAC-EC1D-4920-B84D-F310493D349E}" srcOrd="0" destOrd="0" presId="urn:microsoft.com/office/officeart/2005/8/layout/chevron1"/>
    <dgm:cxn modelId="{82FF166E-C93C-4744-AE07-B3539A658DD4}" srcId="{596A8BAA-09BA-4516-9D12-AEBFCCD8CE58}" destId="{97F9FD81-7222-47D7-AAB9-F175A69F73AB}" srcOrd="2" destOrd="0" parTransId="{2A227130-3317-412D-9081-D2AC223A297F}" sibTransId="{1CF9C3DC-E666-4998-B93A-97225AE930AA}"/>
    <dgm:cxn modelId="{B11E298C-B203-44CA-A0FB-4209CBC6E023}" srcId="{596A8BAA-09BA-4516-9D12-AEBFCCD8CE58}" destId="{6B9F2E35-BFCC-42DD-B5AD-EAC8129A1D68}" srcOrd="1" destOrd="0" parTransId="{11B59545-F62F-421A-957A-0AB6D27E2324}" sibTransId="{2C21C917-F519-4A26-BB8F-DCC63E1998A2}"/>
    <dgm:cxn modelId="{98B70F30-E029-4096-84D5-0AA452DDB6F9}" type="presParOf" srcId="{3EFA0F08-DBDD-4D8E-89F7-70C1DFF5F8BB}" destId="{C33FBCAC-EC1D-4920-B84D-F310493D349E}" srcOrd="0" destOrd="0" presId="urn:microsoft.com/office/officeart/2005/8/layout/chevron1"/>
    <dgm:cxn modelId="{86B1E14A-EFD5-42C5-8EF1-B0756FB72F02}" type="presParOf" srcId="{3EFA0F08-DBDD-4D8E-89F7-70C1DFF5F8BB}" destId="{911A1617-6894-4312-B4BB-CB3CE7E58A7D}" srcOrd="1" destOrd="0" presId="urn:microsoft.com/office/officeart/2005/8/layout/chevron1"/>
    <dgm:cxn modelId="{D8356162-E73D-4E5F-B1D1-2050207733E0}" type="presParOf" srcId="{3EFA0F08-DBDD-4D8E-89F7-70C1DFF5F8BB}" destId="{A84F29F1-44BF-4321-8379-9C9037E51E7B}" srcOrd="2" destOrd="0" presId="urn:microsoft.com/office/officeart/2005/8/layout/chevron1"/>
    <dgm:cxn modelId="{FC89A7BD-4B42-49B3-A55A-FC6C2EF050A5}" type="presParOf" srcId="{3EFA0F08-DBDD-4D8E-89F7-70C1DFF5F8BB}" destId="{B76BCC55-86B9-4836-84A5-1BCDFC07259D}" srcOrd="3" destOrd="0" presId="urn:microsoft.com/office/officeart/2005/8/layout/chevron1"/>
    <dgm:cxn modelId="{C1F61935-0CAE-4EAA-B179-04F400F5935A}" type="presParOf" srcId="{3EFA0F08-DBDD-4D8E-89F7-70C1DFF5F8BB}" destId="{2DCB3C4A-C05B-4B97-AB54-817A7AC9988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2AB984-FBD5-4FC3-9724-32BE526B18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84251AA-230D-41D7-8DDA-A4EDB9F20A57}">
      <dgm:prSet phldrT="[Text]" custT="1"/>
      <dgm:spPr/>
      <dgm:t>
        <a:bodyPr lIns="182880" tIns="91440" rIns="182880" bIns="91440"/>
        <a:lstStyle/>
        <a:p>
          <a:r>
            <a:rPr lang="en-US" sz="1600" b="1" i="0"/>
            <a:t>Working with Suppliers to Reduce Upstream Emissions</a:t>
          </a:r>
          <a:endParaRPr lang="en-US" sz="1600"/>
        </a:p>
      </dgm:t>
    </dgm:pt>
    <dgm:pt modelId="{CE0D52CD-0981-462D-94E4-C0F1509A8FE8}" type="parTrans" cxnId="{226AA465-3AFC-4296-AD81-99762607D5F3}">
      <dgm:prSet/>
      <dgm:spPr/>
      <dgm:t>
        <a:bodyPr/>
        <a:lstStyle/>
        <a:p>
          <a:endParaRPr lang="en-US" sz="1400"/>
        </a:p>
      </dgm:t>
    </dgm:pt>
    <dgm:pt modelId="{3C4DA046-C791-4BEB-9D36-A828DCE518A4}" type="sibTrans" cxnId="{226AA465-3AFC-4296-AD81-99762607D5F3}">
      <dgm:prSet/>
      <dgm:spPr/>
      <dgm:t>
        <a:bodyPr/>
        <a:lstStyle/>
        <a:p>
          <a:endParaRPr lang="en-US" sz="1400"/>
        </a:p>
      </dgm:t>
    </dgm:pt>
    <dgm:pt modelId="{A92E7E72-0E05-463E-8C4C-443507D0A0BB}">
      <dgm:prSet custT="1"/>
      <dgm:spPr/>
      <dgm:t>
        <a:bodyPr lIns="182880" tIns="91440" rIns="182880" bIns="91440"/>
        <a:lstStyle/>
        <a:p>
          <a:r>
            <a:rPr lang="en-US" sz="1600" b="1" i="0"/>
            <a:t>Together with our partners, Corning will continue to reduce global GHG emissions aligned with our commitment to climate action.</a:t>
          </a:r>
        </a:p>
      </dgm:t>
    </dgm:pt>
    <dgm:pt modelId="{33B94707-FB45-45D2-9037-F5CA95BFE507}" type="parTrans" cxnId="{62F460C3-754B-44BC-AE75-6D5608D910DA}">
      <dgm:prSet/>
      <dgm:spPr/>
      <dgm:t>
        <a:bodyPr/>
        <a:lstStyle/>
        <a:p>
          <a:endParaRPr lang="en-US" sz="1400"/>
        </a:p>
      </dgm:t>
    </dgm:pt>
    <dgm:pt modelId="{84F0DCF5-BA08-4851-B111-F66563819BC0}" type="sibTrans" cxnId="{62F460C3-754B-44BC-AE75-6D5608D910DA}">
      <dgm:prSet/>
      <dgm:spPr/>
      <dgm:t>
        <a:bodyPr/>
        <a:lstStyle/>
        <a:p>
          <a:endParaRPr lang="en-US" sz="1400"/>
        </a:p>
      </dgm:t>
    </dgm:pt>
    <dgm:pt modelId="{598A98C2-D932-4B34-81B1-52C0698D31A4}">
      <dgm:prSet phldrT="[Text]" custT="1"/>
      <dgm:spPr/>
      <dgm:t>
        <a:bodyPr lIns="182880"/>
        <a:lstStyle/>
        <a:p>
          <a:r>
            <a:rPr lang="en-US" sz="1200" b="0" i="0"/>
            <a:t>Corning will be rolling out our formal supplier engagement program in 2023 to reduce upstream emissions from suppliers systematically  </a:t>
          </a:r>
          <a:endParaRPr lang="en-US" sz="1200"/>
        </a:p>
      </dgm:t>
    </dgm:pt>
    <dgm:pt modelId="{9FD0054E-17C6-482D-92CE-5D56B34CFADE}" type="parTrans" cxnId="{97C3AAD4-C5E3-4C14-A589-FE9D99268A0A}">
      <dgm:prSet/>
      <dgm:spPr/>
      <dgm:t>
        <a:bodyPr/>
        <a:lstStyle/>
        <a:p>
          <a:endParaRPr lang="en-US" sz="1400"/>
        </a:p>
      </dgm:t>
    </dgm:pt>
    <dgm:pt modelId="{1DA16B9C-B268-4F64-B98D-B32A384C14D4}" type="sibTrans" cxnId="{97C3AAD4-C5E3-4C14-A589-FE9D99268A0A}">
      <dgm:prSet/>
      <dgm:spPr/>
      <dgm:t>
        <a:bodyPr/>
        <a:lstStyle/>
        <a:p>
          <a:endParaRPr lang="en-US" sz="1400"/>
        </a:p>
      </dgm:t>
    </dgm:pt>
    <dgm:pt modelId="{D10D12E2-267F-4F6C-92D9-07C470A1AA83}">
      <dgm:prSet custT="1"/>
      <dgm:spPr/>
      <dgm:t>
        <a:bodyPr lIns="182880"/>
        <a:lstStyle/>
        <a:p>
          <a:pPr>
            <a:lnSpc>
              <a:spcPct val="100000"/>
            </a:lnSpc>
          </a:pPr>
          <a:r>
            <a:rPr lang="en-US" sz="1200" b="0" i="0"/>
            <a:t>Corning’s new product innovations are increasingly focused on reducing embodied carbon in our products and our customers’ products and operations. </a:t>
          </a:r>
        </a:p>
      </dgm:t>
    </dgm:pt>
    <dgm:pt modelId="{74DB6F70-D4E7-4D56-9CFE-9B3E9C7DAB19}" type="parTrans" cxnId="{37E81CD2-4956-4FA0-987E-D5ABD555C9E0}">
      <dgm:prSet/>
      <dgm:spPr/>
      <dgm:t>
        <a:bodyPr/>
        <a:lstStyle/>
        <a:p>
          <a:endParaRPr lang="en-US" sz="1400"/>
        </a:p>
      </dgm:t>
    </dgm:pt>
    <dgm:pt modelId="{649D1DB7-584A-4169-A2BA-D58E1FA12203}" type="sibTrans" cxnId="{37E81CD2-4956-4FA0-987E-D5ABD555C9E0}">
      <dgm:prSet/>
      <dgm:spPr/>
      <dgm:t>
        <a:bodyPr/>
        <a:lstStyle/>
        <a:p>
          <a:endParaRPr lang="en-US" sz="1400"/>
        </a:p>
      </dgm:t>
    </dgm:pt>
    <dgm:pt modelId="{A352F6B4-25C9-4302-BB33-9EA4866752B2}">
      <dgm:prSet phldrT="[Text]" custT="1"/>
      <dgm:spPr/>
      <dgm:t>
        <a:bodyPr lIns="182880" tIns="91440" rIns="182880" bIns="91440"/>
        <a:lstStyle/>
        <a:p>
          <a:r>
            <a:rPr lang="en-US" sz="1600" b="1" i="0"/>
            <a:t>Integrating Sustainability into Our Innovation Process</a:t>
          </a:r>
          <a:endParaRPr lang="en-US" sz="1600"/>
        </a:p>
      </dgm:t>
    </dgm:pt>
    <dgm:pt modelId="{B8E224A6-0709-448C-BF1C-A8C12D868D61}" type="parTrans" cxnId="{4189E3F4-DF09-4395-9055-F5CB5359A244}">
      <dgm:prSet/>
      <dgm:spPr/>
      <dgm:t>
        <a:bodyPr/>
        <a:lstStyle/>
        <a:p>
          <a:endParaRPr lang="en-US" sz="1400"/>
        </a:p>
      </dgm:t>
    </dgm:pt>
    <dgm:pt modelId="{3013BA75-3423-4EE4-B05D-4BC272955E3B}" type="sibTrans" cxnId="{4189E3F4-DF09-4395-9055-F5CB5359A244}">
      <dgm:prSet/>
      <dgm:spPr/>
      <dgm:t>
        <a:bodyPr/>
        <a:lstStyle/>
        <a:p>
          <a:endParaRPr lang="en-US" sz="1400"/>
        </a:p>
      </dgm:t>
    </dgm:pt>
    <dgm:pt modelId="{565742A5-7FFF-4DB1-BAA3-7F45CC139D65}">
      <dgm:prSet custT="1"/>
      <dgm:spPr/>
      <dgm:t>
        <a:bodyPr lIns="182880"/>
        <a:lstStyle/>
        <a:p>
          <a:pPr>
            <a:lnSpc>
              <a:spcPct val="100000"/>
            </a:lnSpc>
          </a:pPr>
          <a:r>
            <a:rPr lang="en-US" sz="1200" b="0" i="0"/>
            <a:t>Corning has begun to use life cycle assessments performed by third parties to provide industry-recognized calculations of embodied carbon and </a:t>
          </a:r>
          <a:r>
            <a:rPr lang="en-US" sz="1200" b="1" i="0"/>
            <a:t>we will request additional LCA information from suppliers through our supplier engagement program.</a:t>
          </a:r>
        </a:p>
      </dgm:t>
    </dgm:pt>
    <dgm:pt modelId="{E004783B-5ED1-442E-814B-6CE343805F68}" type="parTrans" cxnId="{1D60EF3E-D9A0-4B4C-B93F-3D0C9A73F8A2}">
      <dgm:prSet/>
      <dgm:spPr/>
      <dgm:t>
        <a:bodyPr/>
        <a:lstStyle/>
        <a:p>
          <a:endParaRPr lang="en-US" sz="1400"/>
        </a:p>
      </dgm:t>
    </dgm:pt>
    <dgm:pt modelId="{6A0CD4FA-1559-47A0-ACC9-94C58CAE183C}" type="sibTrans" cxnId="{1D60EF3E-D9A0-4B4C-B93F-3D0C9A73F8A2}">
      <dgm:prSet/>
      <dgm:spPr/>
      <dgm:t>
        <a:bodyPr/>
        <a:lstStyle/>
        <a:p>
          <a:endParaRPr lang="en-US" sz="1400"/>
        </a:p>
      </dgm:t>
    </dgm:pt>
    <dgm:pt modelId="{604197F9-358D-47D0-A60D-911290120E53}">
      <dgm:prSet custT="1"/>
      <dgm:spPr/>
      <dgm:t>
        <a:bodyPr lIns="182880"/>
        <a:lstStyle/>
        <a:p>
          <a:pPr>
            <a:lnSpc>
              <a:spcPct val="100000"/>
            </a:lnSpc>
          </a:pPr>
          <a:r>
            <a:rPr lang="en-US" sz="1200" b="0" i="0"/>
            <a:t>We are also developing GHG-impact estimates to be used in the early-stage design of products.</a:t>
          </a:r>
        </a:p>
      </dgm:t>
    </dgm:pt>
    <dgm:pt modelId="{C1A6B8D1-4365-4969-94E2-1664A2531D28}" type="parTrans" cxnId="{846EFA9C-7D6A-4F92-9DEB-1EC2351EE9CC}">
      <dgm:prSet/>
      <dgm:spPr/>
      <dgm:t>
        <a:bodyPr/>
        <a:lstStyle/>
        <a:p>
          <a:endParaRPr lang="en-US" sz="1400"/>
        </a:p>
      </dgm:t>
    </dgm:pt>
    <dgm:pt modelId="{C5CE9320-575D-4ADF-BC52-EB1A4716EA58}" type="sibTrans" cxnId="{846EFA9C-7D6A-4F92-9DEB-1EC2351EE9CC}">
      <dgm:prSet/>
      <dgm:spPr/>
      <dgm:t>
        <a:bodyPr/>
        <a:lstStyle/>
        <a:p>
          <a:endParaRPr lang="en-US" sz="1400"/>
        </a:p>
      </dgm:t>
    </dgm:pt>
    <dgm:pt modelId="{07CEB748-5D7A-4572-9E15-5E376B5C9334}" type="pres">
      <dgm:prSet presAssocID="{952AB984-FBD5-4FC3-9724-32BE526B18B8}" presName="linear" presStyleCnt="0">
        <dgm:presLayoutVars>
          <dgm:animLvl val="lvl"/>
          <dgm:resizeHandles val="exact"/>
        </dgm:presLayoutVars>
      </dgm:prSet>
      <dgm:spPr/>
    </dgm:pt>
    <dgm:pt modelId="{6C9F4992-1696-41A2-926A-FBA73966996C}" type="pres">
      <dgm:prSet presAssocID="{784251AA-230D-41D7-8DDA-A4EDB9F20A57}" presName="parentText" presStyleLbl="node1" presStyleIdx="0" presStyleCnt="3" custScaleY="63691">
        <dgm:presLayoutVars>
          <dgm:chMax val="0"/>
          <dgm:bulletEnabled val="1"/>
        </dgm:presLayoutVars>
      </dgm:prSet>
      <dgm:spPr>
        <a:prstGeom prst="rect">
          <a:avLst/>
        </a:prstGeom>
      </dgm:spPr>
    </dgm:pt>
    <dgm:pt modelId="{4CCB7900-7A43-4047-BB79-9D0A474EFAAC}" type="pres">
      <dgm:prSet presAssocID="{784251AA-230D-41D7-8DDA-A4EDB9F20A57}" presName="childText" presStyleLbl="revTx" presStyleIdx="0" presStyleCnt="2" custLinFactNeighborY="7905">
        <dgm:presLayoutVars>
          <dgm:bulletEnabled val="1"/>
        </dgm:presLayoutVars>
      </dgm:prSet>
      <dgm:spPr/>
    </dgm:pt>
    <dgm:pt modelId="{705578A8-9FA5-47C9-A676-1F06C02819C8}" type="pres">
      <dgm:prSet presAssocID="{A352F6B4-25C9-4302-BB33-9EA4866752B2}" presName="parentText" presStyleLbl="node1" presStyleIdx="1" presStyleCnt="3" custScaleY="68535" custLinFactNeighborY="-56532">
        <dgm:presLayoutVars>
          <dgm:chMax val="0"/>
          <dgm:bulletEnabled val="1"/>
        </dgm:presLayoutVars>
      </dgm:prSet>
      <dgm:spPr>
        <a:prstGeom prst="rect">
          <a:avLst/>
        </a:prstGeom>
      </dgm:spPr>
    </dgm:pt>
    <dgm:pt modelId="{3B7B535B-A8B5-4E7A-9193-3798ADC0E394}" type="pres">
      <dgm:prSet presAssocID="{A352F6B4-25C9-4302-BB33-9EA4866752B2}" presName="childText" presStyleLbl="revTx" presStyleIdx="1" presStyleCnt="2" custLinFactNeighborY="-40591">
        <dgm:presLayoutVars>
          <dgm:bulletEnabled val="1"/>
        </dgm:presLayoutVars>
      </dgm:prSet>
      <dgm:spPr/>
    </dgm:pt>
    <dgm:pt modelId="{B2E759CE-9F12-4525-B522-C02315DFE0CA}" type="pres">
      <dgm:prSet presAssocID="{A92E7E72-0E05-463E-8C4C-443507D0A0BB}" presName="parentText" presStyleLbl="node1" presStyleIdx="2" presStyleCnt="3" custScaleY="81669" custLinFactNeighborY="-41012">
        <dgm:presLayoutVars>
          <dgm:chMax val="0"/>
          <dgm:bulletEnabled val="1"/>
        </dgm:presLayoutVars>
      </dgm:prSet>
      <dgm:spPr>
        <a:prstGeom prst="rect">
          <a:avLst/>
        </a:prstGeom>
      </dgm:spPr>
    </dgm:pt>
  </dgm:ptLst>
  <dgm:cxnLst>
    <dgm:cxn modelId="{01772511-0A67-412D-981A-FBE4C6E5F202}" type="presOf" srcId="{565742A5-7FFF-4DB1-BAA3-7F45CC139D65}" destId="{3B7B535B-A8B5-4E7A-9193-3798ADC0E394}" srcOrd="0" destOrd="1" presId="urn:microsoft.com/office/officeart/2005/8/layout/vList2"/>
    <dgm:cxn modelId="{99DD8517-7DFE-4B33-AB72-D36D444C50DA}" type="presOf" srcId="{A352F6B4-25C9-4302-BB33-9EA4866752B2}" destId="{705578A8-9FA5-47C9-A676-1F06C02819C8}" srcOrd="0" destOrd="0" presId="urn:microsoft.com/office/officeart/2005/8/layout/vList2"/>
    <dgm:cxn modelId="{9A175D19-CEAE-459A-BA28-DD580F3A21D0}" type="presOf" srcId="{784251AA-230D-41D7-8DDA-A4EDB9F20A57}" destId="{6C9F4992-1696-41A2-926A-FBA73966996C}" srcOrd="0" destOrd="0" presId="urn:microsoft.com/office/officeart/2005/8/layout/vList2"/>
    <dgm:cxn modelId="{1D60EF3E-D9A0-4B4C-B93F-3D0C9A73F8A2}" srcId="{A352F6B4-25C9-4302-BB33-9EA4866752B2}" destId="{565742A5-7FFF-4DB1-BAA3-7F45CC139D65}" srcOrd="1" destOrd="0" parTransId="{E004783B-5ED1-442E-814B-6CE343805F68}" sibTransId="{6A0CD4FA-1559-47A0-ACC9-94C58CAE183C}"/>
    <dgm:cxn modelId="{8A943464-AD50-4BC3-968B-6FFFA83AD6B8}" type="presOf" srcId="{A92E7E72-0E05-463E-8C4C-443507D0A0BB}" destId="{B2E759CE-9F12-4525-B522-C02315DFE0CA}" srcOrd="0" destOrd="0" presId="urn:microsoft.com/office/officeart/2005/8/layout/vList2"/>
    <dgm:cxn modelId="{226AA465-3AFC-4296-AD81-99762607D5F3}" srcId="{952AB984-FBD5-4FC3-9724-32BE526B18B8}" destId="{784251AA-230D-41D7-8DDA-A4EDB9F20A57}" srcOrd="0" destOrd="0" parTransId="{CE0D52CD-0981-462D-94E4-C0F1509A8FE8}" sibTransId="{3C4DA046-C791-4BEB-9D36-A828DCE518A4}"/>
    <dgm:cxn modelId="{846EFA9C-7D6A-4F92-9DEB-1EC2351EE9CC}" srcId="{A352F6B4-25C9-4302-BB33-9EA4866752B2}" destId="{604197F9-358D-47D0-A60D-911290120E53}" srcOrd="2" destOrd="0" parTransId="{C1A6B8D1-4365-4969-94E2-1664A2531D28}" sibTransId="{C5CE9320-575D-4ADF-BC52-EB1A4716EA58}"/>
    <dgm:cxn modelId="{6C0D66B4-8369-443E-AFE0-07EDD7561117}" type="presOf" srcId="{952AB984-FBD5-4FC3-9724-32BE526B18B8}" destId="{07CEB748-5D7A-4572-9E15-5E376B5C9334}" srcOrd="0" destOrd="0" presId="urn:microsoft.com/office/officeart/2005/8/layout/vList2"/>
    <dgm:cxn modelId="{3DE5AFC0-D729-4364-A469-12330AE3FC8A}" type="presOf" srcId="{598A98C2-D932-4B34-81B1-52C0698D31A4}" destId="{4CCB7900-7A43-4047-BB79-9D0A474EFAAC}" srcOrd="0" destOrd="0" presId="urn:microsoft.com/office/officeart/2005/8/layout/vList2"/>
    <dgm:cxn modelId="{62F460C3-754B-44BC-AE75-6D5608D910DA}" srcId="{952AB984-FBD5-4FC3-9724-32BE526B18B8}" destId="{A92E7E72-0E05-463E-8C4C-443507D0A0BB}" srcOrd="2" destOrd="0" parTransId="{33B94707-FB45-45D2-9037-F5CA95BFE507}" sibTransId="{84F0DCF5-BA08-4851-B111-F66563819BC0}"/>
    <dgm:cxn modelId="{37E81CD2-4956-4FA0-987E-D5ABD555C9E0}" srcId="{A352F6B4-25C9-4302-BB33-9EA4866752B2}" destId="{D10D12E2-267F-4F6C-92D9-07C470A1AA83}" srcOrd="0" destOrd="0" parTransId="{74DB6F70-D4E7-4D56-9CFE-9B3E9C7DAB19}" sibTransId="{649D1DB7-584A-4169-A2BA-D58E1FA12203}"/>
    <dgm:cxn modelId="{97C3AAD4-C5E3-4C14-A589-FE9D99268A0A}" srcId="{784251AA-230D-41D7-8DDA-A4EDB9F20A57}" destId="{598A98C2-D932-4B34-81B1-52C0698D31A4}" srcOrd="0" destOrd="0" parTransId="{9FD0054E-17C6-482D-92CE-5D56B34CFADE}" sibTransId="{1DA16B9C-B268-4F64-B98D-B32A384C14D4}"/>
    <dgm:cxn modelId="{5391A2E2-6019-4E2B-A086-82CA23094255}" type="presOf" srcId="{604197F9-358D-47D0-A60D-911290120E53}" destId="{3B7B535B-A8B5-4E7A-9193-3798ADC0E394}" srcOrd="0" destOrd="2" presId="urn:microsoft.com/office/officeart/2005/8/layout/vList2"/>
    <dgm:cxn modelId="{3DF67DF1-8C8D-471A-83BE-B409F8B5CB2D}" type="presOf" srcId="{D10D12E2-267F-4F6C-92D9-07C470A1AA83}" destId="{3B7B535B-A8B5-4E7A-9193-3798ADC0E394}" srcOrd="0" destOrd="0" presId="urn:microsoft.com/office/officeart/2005/8/layout/vList2"/>
    <dgm:cxn modelId="{4189E3F4-DF09-4395-9055-F5CB5359A244}" srcId="{952AB984-FBD5-4FC3-9724-32BE526B18B8}" destId="{A352F6B4-25C9-4302-BB33-9EA4866752B2}" srcOrd="1" destOrd="0" parTransId="{B8E224A6-0709-448C-BF1C-A8C12D868D61}" sibTransId="{3013BA75-3423-4EE4-B05D-4BC272955E3B}"/>
    <dgm:cxn modelId="{E789D435-8345-4575-A235-27DC2FA4A515}" type="presParOf" srcId="{07CEB748-5D7A-4572-9E15-5E376B5C9334}" destId="{6C9F4992-1696-41A2-926A-FBA73966996C}" srcOrd="0" destOrd="0" presId="urn:microsoft.com/office/officeart/2005/8/layout/vList2"/>
    <dgm:cxn modelId="{4EA63313-2FFA-4F7A-961D-FA043BD02BD7}" type="presParOf" srcId="{07CEB748-5D7A-4572-9E15-5E376B5C9334}" destId="{4CCB7900-7A43-4047-BB79-9D0A474EFAAC}" srcOrd="1" destOrd="0" presId="urn:microsoft.com/office/officeart/2005/8/layout/vList2"/>
    <dgm:cxn modelId="{3AAC4D23-8DFB-41D0-9F23-2671A8DEBF23}" type="presParOf" srcId="{07CEB748-5D7A-4572-9E15-5E376B5C9334}" destId="{705578A8-9FA5-47C9-A676-1F06C02819C8}" srcOrd="2" destOrd="0" presId="urn:microsoft.com/office/officeart/2005/8/layout/vList2"/>
    <dgm:cxn modelId="{7D6734C3-96FB-4EF4-A310-8F4F480A72A5}" type="presParOf" srcId="{07CEB748-5D7A-4572-9E15-5E376B5C9334}" destId="{3B7B535B-A8B5-4E7A-9193-3798ADC0E394}" srcOrd="3" destOrd="0" presId="urn:microsoft.com/office/officeart/2005/8/layout/vList2"/>
    <dgm:cxn modelId="{6962F795-C57F-47CF-90D6-AC5A3C9971DA}" type="presParOf" srcId="{07CEB748-5D7A-4572-9E15-5E376B5C9334}" destId="{B2E759CE-9F12-4525-B522-C02315DFE0C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91D7D-AC2A-439B-A110-E5E07DD5DED5}">
      <dsp:nvSpPr>
        <dsp:cNvPr id="0" name=""/>
        <dsp:cNvSpPr/>
      </dsp:nvSpPr>
      <dsp:spPr>
        <a:xfrm>
          <a:off x="0" y="43950"/>
          <a:ext cx="9216008"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cs typeface="Arial"/>
            </a:rPr>
            <a:t>Corning's Goals and Progress</a:t>
          </a:r>
          <a:endParaRPr lang="en-US" sz="2400" kern="1200"/>
        </a:p>
      </dsp:txBody>
      <dsp:txXfrm>
        <a:off x="27415" y="71365"/>
        <a:ext cx="9161178" cy="506769"/>
      </dsp:txXfrm>
    </dsp:sp>
    <dsp:sp modelId="{69F5F827-503A-4BB6-B06E-32346EBD2B9F}">
      <dsp:nvSpPr>
        <dsp:cNvPr id="0" name=""/>
        <dsp:cNvSpPr/>
      </dsp:nvSpPr>
      <dsp:spPr>
        <a:xfrm>
          <a:off x="0" y="674670"/>
          <a:ext cx="9216008"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cs typeface="Arial"/>
            </a:rPr>
            <a:t>New Corning Supplier Requirements</a:t>
          </a:r>
        </a:p>
      </dsp:txBody>
      <dsp:txXfrm>
        <a:off x="27415" y="702085"/>
        <a:ext cx="9161178" cy="506769"/>
      </dsp:txXfrm>
    </dsp:sp>
    <dsp:sp modelId="{2DD339BC-78CE-4D0F-BEB9-1F715CE351E7}">
      <dsp:nvSpPr>
        <dsp:cNvPr id="0" name=""/>
        <dsp:cNvSpPr/>
      </dsp:nvSpPr>
      <dsp:spPr>
        <a:xfrm>
          <a:off x="0" y="1305390"/>
          <a:ext cx="9216008"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cs typeface="Arial"/>
            </a:rPr>
            <a:t>Renewable Energy Overview </a:t>
          </a:r>
        </a:p>
      </dsp:txBody>
      <dsp:txXfrm>
        <a:off x="27415" y="1332805"/>
        <a:ext cx="9161178" cy="506769"/>
      </dsp:txXfrm>
    </dsp:sp>
    <dsp:sp modelId="{32AE9F11-1A98-4090-8B02-A73639656C09}">
      <dsp:nvSpPr>
        <dsp:cNvPr id="0" name=""/>
        <dsp:cNvSpPr/>
      </dsp:nvSpPr>
      <dsp:spPr>
        <a:xfrm>
          <a:off x="0" y="1936110"/>
          <a:ext cx="9216008"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cs typeface="Arial"/>
            </a:rPr>
            <a:t>Renewable Energy Target Options</a:t>
          </a:r>
        </a:p>
      </dsp:txBody>
      <dsp:txXfrm>
        <a:off x="27415" y="1963525"/>
        <a:ext cx="9161178" cy="506769"/>
      </dsp:txXfrm>
    </dsp:sp>
    <dsp:sp modelId="{242BF0AB-9A67-40E5-B42E-8C8CCE304FAD}">
      <dsp:nvSpPr>
        <dsp:cNvPr id="0" name=""/>
        <dsp:cNvSpPr/>
      </dsp:nvSpPr>
      <dsp:spPr>
        <a:xfrm>
          <a:off x="0" y="2566830"/>
          <a:ext cx="9216008"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cs typeface="Arial"/>
            </a:rPr>
            <a:t>Renewable Energy Procurement and Roadmap Development</a:t>
          </a:r>
        </a:p>
      </dsp:txBody>
      <dsp:txXfrm>
        <a:off x="27415" y="2594245"/>
        <a:ext cx="9161178" cy="506769"/>
      </dsp:txXfrm>
    </dsp:sp>
    <dsp:sp modelId="{C31A8D49-CC8C-4BE8-B6B1-EDE648EE085F}">
      <dsp:nvSpPr>
        <dsp:cNvPr id="0" name=""/>
        <dsp:cNvSpPr/>
      </dsp:nvSpPr>
      <dsp:spPr>
        <a:xfrm>
          <a:off x="0" y="3197549"/>
          <a:ext cx="9216008"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cs typeface="Arial"/>
            </a:rPr>
            <a:t>Best Practices</a:t>
          </a:r>
        </a:p>
      </dsp:txBody>
      <dsp:txXfrm>
        <a:off x="27415" y="3224964"/>
        <a:ext cx="9161178" cy="506769"/>
      </dsp:txXfrm>
    </dsp:sp>
    <dsp:sp modelId="{C4E95439-3F29-4B52-8E56-821928D8EF87}">
      <dsp:nvSpPr>
        <dsp:cNvPr id="0" name=""/>
        <dsp:cNvSpPr/>
      </dsp:nvSpPr>
      <dsp:spPr>
        <a:xfrm>
          <a:off x="0" y="3828270"/>
          <a:ext cx="9216008"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cs typeface="Arial"/>
            </a:rPr>
            <a:t>Resources </a:t>
          </a:r>
          <a:endParaRPr lang="en-US" sz="2400" kern="1200"/>
        </a:p>
      </dsp:txBody>
      <dsp:txXfrm>
        <a:off x="27415" y="3855685"/>
        <a:ext cx="9161178" cy="506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FBCAC-EC1D-4920-B84D-F310493D349E}">
      <dsp:nvSpPr>
        <dsp:cNvPr id="0" name=""/>
        <dsp:cNvSpPr/>
      </dsp:nvSpPr>
      <dsp:spPr>
        <a:xfrm>
          <a:off x="3214" y="0"/>
          <a:ext cx="3916560" cy="10795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t>Program</a:t>
          </a:r>
          <a:r>
            <a:rPr lang="en-US" sz="1800" kern="1200">
              <a:latin typeface="Arial"/>
            </a:rPr>
            <a:t> </a:t>
          </a:r>
          <a:endParaRPr lang="en-US" sz="1800" kern="1200"/>
        </a:p>
        <a:p>
          <a:pPr marL="0" lvl="0" indent="0" algn="ctr" defTabSz="800100" rtl="0">
            <a:lnSpc>
              <a:spcPct val="90000"/>
            </a:lnSpc>
            <a:spcBef>
              <a:spcPct val="0"/>
            </a:spcBef>
            <a:spcAft>
              <a:spcPct val="35000"/>
            </a:spcAft>
            <a:buNone/>
          </a:pPr>
          <a:r>
            <a:rPr lang="en-US" sz="1800" kern="1200"/>
            <a:t>Deployment</a:t>
          </a:r>
          <a:r>
            <a:rPr lang="en-US" sz="1800" kern="1200">
              <a:latin typeface="Arial"/>
            </a:rPr>
            <a:t> </a:t>
          </a:r>
          <a:endParaRPr lang="en-US" sz="1800" kern="1200"/>
        </a:p>
      </dsp:txBody>
      <dsp:txXfrm>
        <a:off x="542964" y="0"/>
        <a:ext cx="2837060" cy="1079500"/>
      </dsp:txXfrm>
    </dsp:sp>
    <dsp:sp modelId="{A84F29F1-44BF-4321-8379-9C9037E51E7B}">
      <dsp:nvSpPr>
        <dsp:cNvPr id="0" name=""/>
        <dsp:cNvSpPr/>
      </dsp:nvSpPr>
      <dsp:spPr>
        <a:xfrm>
          <a:off x="3467103" y="0"/>
          <a:ext cx="3916560" cy="10795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t>Active Engagement</a:t>
          </a:r>
          <a:r>
            <a:rPr lang="en-US" sz="1800" kern="1200">
              <a:latin typeface="Arial"/>
            </a:rPr>
            <a:t> </a:t>
          </a:r>
          <a:endParaRPr lang="en-US" sz="1800" kern="1200"/>
        </a:p>
      </dsp:txBody>
      <dsp:txXfrm>
        <a:off x="4006853" y="0"/>
        <a:ext cx="2837060" cy="1079500"/>
      </dsp:txXfrm>
    </dsp:sp>
    <dsp:sp modelId="{2DCB3C4A-C05B-4B97-AB54-817A7AC99887}">
      <dsp:nvSpPr>
        <dsp:cNvPr id="0" name=""/>
        <dsp:cNvSpPr/>
      </dsp:nvSpPr>
      <dsp:spPr>
        <a:xfrm>
          <a:off x="7053024" y="0"/>
          <a:ext cx="3916560" cy="10795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Emission Reduction Plan</a:t>
          </a:r>
        </a:p>
      </dsp:txBody>
      <dsp:txXfrm>
        <a:off x="7592774" y="0"/>
        <a:ext cx="2837060" cy="1079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F4992-1696-41A2-926A-FBA73966996C}">
      <dsp:nvSpPr>
        <dsp:cNvPr id="0" name=""/>
        <dsp:cNvSpPr/>
      </dsp:nvSpPr>
      <dsp:spPr>
        <a:xfrm>
          <a:off x="0" y="5961"/>
          <a:ext cx="9756862" cy="7630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l" defTabSz="711200">
            <a:lnSpc>
              <a:spcPct val="90000"/>
            </a:lnSpc>
            <a:spcBef>
              <a:spcPct val="0"/>
            </a:spcBef>
            <a:spcAft>
              <a:spcPct val="35000"/>
            </a:spcAft>
            <a:buNone/>
          </a:pPr>
          <a:r>
            <a:rPr lang="en-US" sz="1600" b="1" i="0" kern="1200"/>
            <a:t>Working with Suppliers to Reduce Upstream Emissions</a:t>
          </a:r>
          <a:endParaRPr lang="en-US" sz="1600" kern="1200"/>
        </a:p>
      </dsp:txBody>
      <dsp:txXfrm>
        <a:off x="0" y="5961"/>
        <a:ext cx="9756862" cy="763069"/>
      </dsp:txXfrm>
    </dsp:sp>
    <dsp:sp modelId="{4CCB7900-7A43-4047-BB79-9D0A474EFAAC}">
      <dsp:nvSpPr>
        <dsp:cNvPr id="0" name=""/>
        <dsp:cNvSpPr/>
      </dsp:nvSpPr>
      <dsp:spPr>
        <a:xfrm>
          <a:off x="0" y="863739"/>
          <a:ext cx="9756862"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0" kern="1200"/>
            <a:t>Corning will be rolling out our formal supplier engagement program in 2023 to reduce upstream emissions from suppliers systematically  </a:t>
          </a:r>
          <a:endParaRPr lang="en-US" sz="1200" kern="1200"/>
        </a:p>
      </dsp:txBody>
      <dsp:txXfrm>
        <a:off x="0" y="863739"/>
        <a:ext cx="9756862" cy="1059840"/>
      </dsp:txXfrm>
    </dsp:sp>
    <dsp:sp modelId="{705578A8-9FA5-47C9-A676-1F06C02819C8}">
      <dsp:nvSpPr>
        <dsp:cNvPr id="0" name=""/>
        <dsp:cNvSpPr/>
      </dsp:nvSpPr>
      <dsp:spPr>
        <a:xfrm>
          <a:off x="0" y="1229722"/>
          <a:ext cx="9756862" cy="8211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l" defTabSz="711200">
            <a:lnSpc>
              <a:spcPct val="90000"/>
            </a:lnSpc>
            <a:spcBef>
              <a:spcPct val="0"/>
            </a:spcBef>
            <a:spcAft>
              <a:spcPct val="35000"/>
            </a:spcAft>
            <a:buNone/>
          </a:pPr>
          <a:r>
            <a:rPr lang="en-US" sz="1600" b="1" i="0" kern="1200"/>
            <a:t>Integrating Sustainability into Our Innovation Process</a:t>
          </a:r>
          <a:endParaRPr lang="en-US" sz="1600" kern="1200"/>
        </a:p>
      </dsp:txBody>
      <dsp:txXfrm>
        <a:off x="0" y="1229722"/>
        <a:ext cx="9756862" cy="821104"/>
      </dsp:txXfrm>
    </dsp:sp>
    <dsp:sp modelId="{3B7B535B-A8B5-4E7A-9193-3798ADC0E394}">
      <dsp:nvSpPr>
        <dsp:cNvPr id="0" name=""/>
        <dsp:cNvSpPr/>
      </dsp:nvSpPr>
      <dsp:spPr>
        <a:xfrm>
          <a:off x="0" y="2163662"/>
          <a:ext cx="9756862"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5240" rIns="85344" bIns="15240" numCol="1" spcCol="1270" anchor="t" anchorCtr="0">
          <a:noAutofit/>
        </a:bodyPr>
        <a:lstStyle/>
        <a:p>
          <a:pPr marL="114300" lvl="1" indent="-114300" algn="l" defTabSz="533400">
            <a:lnSpc>
              <a:spcPct val="100000"/>
            </a:lnSpc>
            <a:spcBef>
              <a:spcPct val="0"/>
            </a:spcBef>
            <a:spcAft>
              <a:spcPct val="20000"/>
            </a:spcAft>
            <a:buChar char="•"/>
          </a:pPr>
          <a:r>
            <a:rPr lang="en-US" sz="1200" b="0" i="0" kern="1200"/>
            <a:t>Corning’s new product innovations are increasingly focused on reducing embodied carbon in our products and our customers’ products and operations. </a:t>
          </a:r>
        </a:p>
        <a:p>
          <a:pPr marL="114300" lvl="1" indent="-114300" algn="l" defTabSz="533400">
            <a:lnSpc>
              <a:spcPct val="100000"/>
            </a:lnSpc>
            <a:spcBef>
              <a:spcPct val="0"/>
            </a:spcBef>
            <a:spcAft>
              <a:spcPct val="20000"/>
            </a:spcAft>
            <a:buChar char="•"/>
          </a:pPr>
          <a:r>
            <a:rPr lang="en-US" sz="1200" b="0" i="0" kern="1200"/>
            <a:t>Corning has begun to use life cycle assessments performed by third parties to provide industry-recognized calculations of embodied carbon and </a:t>
          </a:r>
          <a:r>
            <a:rPr lang="en-US" sz="1200" b="1" i="0" kern="1200"/>
            <a:t>we will request additional LCA information from suppliers through our supplier engagement program.</a:t>
          </a:r>
        </a:p>
        <a:p>
          <a:pPr marL="114300" lvl="1" indent="-114300" algn="l" defTabSz="533400">
            <a:lnSpc>
              <a:spcPct val="100000"/>
            </a:lnSpc>
            <a:spcBef>
              <a:spcPct val="0"/>
            </a:spcBef>
            <a:spcAft>
              <a:spcPct val="20000"/>
            </a:spcAft>
            <a:buChar char="•"/>
          </a:pPr>
          <a:r>
            <a:rPr lang="en-US" sz="1200" b="0" i="0" kern="1200"/>
            <a:t>We are also developing GHG-impact estimates to be used in the early-stage design of products.</a:t>
          </a:r>
        </a:p>
      </dsp:txBody>
      <dsp:txXfrm>
        <a:off x="0" y="2163662"/>
        <a:ext cx="9756862" cy="1059840"/>
      </dsp:txXfrm>
    </dsp:sp>
    <dsp:sp modelId="{B2E759CE-9F12-4525-B522-C02315DFE0CA}">
      <dsp:nvSpPr>
        <dsp:cNvPr id="0" name=""/>
        <dsp:cNvSpPr/>
      </dsp:nvSpPr>
      <dsp:spPr>
        <a:xfrm>
          <a:off x="0" y="3275153"/>
          <a:ext cx="9756862" cy="9784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l" defTabSz="711200">
            <a:lnSpc>
              <a:spcPct val="90000"/>
            </a:lnSpc>
            <a:spcBef>
              <a:spcPct val="0"/>
            </a:spcBef>
            <a:spcAft>
              <a:spcPct val="35000"/>
            </a:spcAft>
            <a:buNone/>
          </a:pPr>
          <a:r>
            <a:rPr lang="en-US" sz="1600" b="1" i="0" kern="1200"/>
            <a:t>Together with our partners, Corning will continue to reduce global GHG emissions aligned with our commitment to climate action.</a:t>
          </a:r>
        </a:p>
      </dsp:txBody>
      <dsp:txXfrm>
        <a:off x="0" y="3275153"/>
        <a:ext cx="9756862" cy="9784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5799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57994"/>
          </a:xfrm>
          <a:prstGeom prst="rect">
            <a:avLst/>
          </a:prstGeom>
        </p:spPr>
        <p:txBody>
          <a:bodyPr vert="horz" lIns="91440" tIns="45720" rIns="91440" bIns="45720" rtlCol="0"/>
          <a:lstStyle>
            <a:lvl1pPr algn="r">
              <a:defRPr sz="1200"/>
            </a:lvl1pPr>
          </a:lstStyle>
          <a:p>
            <a:fld id="{9FAC0F7B-2C10-473D-9C33-1CF03D5BDD01}" type="datetimeFigureOut">
              <a:rPr lang="en-US" smtClean="0"/>
              <a:pPr/>
              <a:t>5/23/2023</a:t>
            </a:fld>
            <a:endParaRPr lang="en-US"/>
          </a:p>
        </p:txBody>
      </p:sp>
      <p:sp>
        <p:nvSpPr>
          <p:cNvPr id="4" name="Footer Placeholder 3"/>
          <p:cNvSpPr>
            <a:spLocks noGrp="1"/>
          </p:cNvSpPr>
          <p:nvPr>
            <p:ph type="ftr" sz="quarter" idx="2"/>
          </p:nvPr>
        </p:nvSpPr>
        <p:spPr>
          <a:xfrm>
            <a:off x="0" y="8700292"/>
            <a:ext cx="3037840" cy="45799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00292"/>
            <a:ext cx="3037840" cy="457994"/>
          </a:xfrm>
          <a:prstGeom prst="rect">
            <a:avLst/>
          </a:prstGeom>
        </p:spPr>
        <p:txBody>
          <a:bodyPr vert="horz" lIns="91440" tIns="45720" rIns="91440" bIns="45720" rtlCol="0" anchor="b"/>
          <a:lstStyle>
            <a:lvl1pPr algn="r">
              <a:defRPr sz="1200"/>
            </a:lvl1pPr>
          </a:lstStyle>
          <a:p>
            <a:fld id="{72A65AAA-999D-4AB3-9A97-CB468DAFA39D}" type="slidenum">
              <a:rPr lang="en-US" smtClean="0"/>
              <a:pPr/>
              <a:t>‹#›</a:t>
            </a:fld>
            <a:endParaRPr lang="en-US"/>
          </a:p>
        </p:txBody>
      </p:sp>
    </p:spTree>
    <p:extLst>
      <p:ext uri="{BB962C8B-B14F-4D97-AF65-F5344CB8AC3E}">
        <p14:creationId xmlns:p14="http://schemas.microsoft.com/office/powerpoint/2010/main" val="32328595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5799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57994"/>
          </a:xfrm>
          <a:prstGeom prst="rect">
            <a:avLst/>
          </a:prstGeom>
        </p:spPr>
        <p:txBody>
          <a:bodyPr vert="horz" lIns="91440" tIns="45720" rIns="91440" bIns="45720" rtlCol="0"/>
          <a:lstStyle>
            <a:lvl1pPr algn="r">
              <a:defRPr sz="1200"/>
            </a:lvl1pPr>
          </a:lstStyle>
          <a:p>
            <a:fld id="{3E6A543E-54DC-4863-A6D9-A6C5EEF1CAF4}" type="datetimeFigureOut">
              <a:rPr lang="en-US" smtClean="0"/>
              <a:pPr/>
              <a:t>5/23/2023</a:t>
            </a:fld>
            <a:endParaRPr lang="en-US"/>
          </a:p>
        </p:txBody>
      </p:sp>
      <p:sp>
        <p:nvSpPr>
          <p:cNvPr id="4" name="Slide Image Placeholder 3"/>
          <p:cNvSpPr>
            <a:spLocks noGrp="1" noRot="1" noChangeAspect="1"/>
          </p:cNvSpPr>
          <p:nvPr>
            <p:ph type="sldImg" idx="2"/>
          </p:nvPr>
        </p:nvSpPr>
        <p:spPr>
          <a:xfrm>
            <a:off x="454025" y="687388"/>
            <a:ext cx="6102350" cy="34337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350941"/>
            <a:ext cx="5608320" cy="412194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00292"/>
            <a:ext cx="3037840" cy="45799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00292"/>
            <a:ext cx="3037840" cy="457994"/>
          </a:xfrm>
          <a:prstGeom prst="rect">
            <a:avLst/>
          </a:prstGeom>
        </p:spPr>
        <p:txBody>
          <a:bodyPr vert="horz" lIns="91440" tIns="45720" rIns="91440" bIns="45720" rtlCol="0" anchor="b"/>
          <a:lstStyle>
            <a:lvl1pPr algn="r">
              <a:defRPr sz="1200"/>
            </a:lvl1pPr>
          </a:lstStyle>
          <a:p>
            <a:fld id="{AEE1DF38-68EE-439B-8E7F-B8A2AA122E50}" type="slidenum">
              <a:rPr lang="en-US" smtClean="0"/>
              <a:pPr/>
              <a:t>‹#›</a:t>
            </a:fld>
            <a:endParaRPr lang="en-US"/>
          </a:p>
        </p:txBody>
      </p:sp>
    </p:spTree>
    <p:extLst>
      <p:ext uri="{BB962C8B-B14F-4D97-AF65-F5344CB8AC3E}">
        <p14:creationId xmlns:p14="http://schemas.microsoft.com/office/powerpoint/2010/main" val="10489678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2D3F-5A79-8940-A8D4-B37D785A10E5}"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55123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Procuring and developing renewable energy will be a component of corning’s SBTi target achievement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17</a:t>
            </a:fld>
            <a:endParaRPr lang="en-US"/>
          </a:p>
        </p:txBody>
      </p:sp>
    </p:spTree>
    <p:extLst>
      <p:ext uri="{BB962C8B-B14F-4D97-AF65-F5344CB8AC3E}">
        <p14:creationId xmlns:p14="http://schemas.microsoft.com/office/powerpoint/2010/main" val="3091741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speak about renewable energy, we mean any form of energy that is replenished by natural processes at a rate that equals or exceeds </a:t>
            </a:r>
            <a:r>
              <a:rPr lang="en-US"/>
              <a:t>its rate of use. </a:t>
            </a:r>
          </a:p>
          <a:p>
            <a:r>
              <a:rPr lang="en-US" dirty="0"/>
              <a:t>Green power has less negative environmental impacts and is most beneficial to the environment. </a:t>
            </a:r>
          </a:p>
          <a:p>
            <a:r>
              <a:rPr lang="en-US" dirty="0"/>
              <a:t>Green power refers specifically to electricity supplied from a subset of renewable resources that provide the highest environmental benefit.</a:t>
            </a:r>
          </a:p>
          <a:p>
            <a:endParaRPr lang="en-US" dirty="0"/>
          </a:p>
          <a:p>
            <a:endParaRPr lang="en-US" dirty="0"/>
          </a:p>
          <a:p>
            <a:r>
              <a:rPr lang="en-US" dirty="0"/>
              <a:t>What is Green Power? The term green power can be used in several different ways. In this guide, Green Power is also defined as renewable electricity that goes above and beyond what is otherwise required by mandate or requirement – green power is also voluntary or surplus to regulation. Renewable energy is supplied by natural resources that replenish themselves over short periods of time without being depleted. Green power is a subset of renewable energy and represents those renewable energy resources that provide the highest environmental benefit, such as:  Solar  Wind  Geothermal (the earth’s heat)  Biogas  Biomass (some forms of plant and waste material)  Low-impact hydroelectric resources Green power generally does not include some resources that are often considered as renewable energy including large hydropower and municipal solid waste.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18</a:t>
            </a:fld>
            <a:endParaRPr lang="en-US"/>
          </a:p>
        </p:txBody>
      </p:sp>
    </p:spTree>
    <p:extLst>
      <p:ext uri="{BB962C8B-B14F-4D97-AF65-F5344CB8AC3E}">
        <p14:creationId xmlns:p14="http://schemas.microsoft.com/office/powerpoint/2010/main" val="2336829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Mitigate purchased electricity price increases</a:t>
            </a:r>
          </a:p>
          <a:p>
            <a:pPr marL="285750" indent="-285750">
              <a:buFont typeface="Arial" panose="020B0604020202020204" pitchFamily="34" charset="0"/>
              <a:buChar char="•"/>
            </a:pPr>
            <a:r>
              <a:rPr lang="en-US" sz="1200" dirty="0"/>
              <a:t>Hedge against electricity price volatility (if exposed to the wholesale market)</a:t>
            </a:r>
          </a:p>
          <a:p>
            <a:pPr marL="285750" indent="-285750">
              <a:buFont typeface="Arial" panose="020B0604020202020204" pitchFamily="34" charset="0"/>
              <a:buChar char="•"/>
            </a:pPr>
            <a:r>
              <a:rPr lang="en-US" sz="1200" dirty="0"/>
              <a:t>Establish predictable electricity cost budgets through 2030</a:t>
            </a:r>
          </a:p>
          <a:p>
            <a:pPr marL="285750" indent="-285750">
              <a:buFont typeface="Arial" panose="020B0604020202020204" pitchFamily="34" charset="0"/>
              <a:buChar char="•"/>
            </a:pPr>
            <a:r>
              <a:rPr lang="en-US" sz="1200" dirty="0"/>
              <a:t>Increase reliability and security of supply for specific facilities or processes</a:t>
            </a:r>
          </a:p>
          <a:p>
            <a:pPr marL="285750" indent="-285750">
              <a:buFont typeface="Arial" panose="020B0604020202020204" pitchFamily="34" charset="0"/>
              <a:buChar char="•"/>
            </a:pPr>
            <a:r>
              <a:rPr lang="en-US" sz="1200" dirty="0"/>
              <a:t>Build brand recognition for specific products that can be marketed as “Made with Renewable Energy.”</a:t>
            </a:r>
          </a:p>
          <a:p>
            <a:pPr marL="285750" indent="-285750">
              <a:buFont typeface="Arial" panose="020B0604020202020204" pitchFamily="34" charset="0"/>
              <a:buChar char="•"/>
            </a:pPr>
            <a:r>
              <a:rPr lang="en-US" sz="1200" dirty="0"/>
              <a:t>Increase shareholder satisfaction by reducing emission risk or liability</a:t>
            </a:r>
          </a:p>
          <a:p>
            <a:pPr marL="285750" indent="-285750">
              <a:buFont typeface="Arial" panose="020B0604020202020204" pitchFamily="34" charset="0"/>
              <a:buChar char="•"/>
            </a:pPr>
            <a:r>
              <a:rPr lang="en-US" sz="1200" dirty="0"/>
              <a:t>Take visible actions in the community to demonstrate civic leadership and environmental commitment. </a:t>
            </a:r>
          </a:p>
          <a:p>
            <a:pPr marL="285750" indent="-285750">
              <a:buFont typeface="Arial" panose="020B0604020202020204" pitchFamily="34" charset="0"/>
              <a:buChar char="•"/>
            </a:pPr>
            <a:r>
              <a:rPr lang="en-US" sz="1200" dirty="0"/>
              <a:t>Qualify as part of a green supply chain serving a larger business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19</a:t>
            </a:fld>
            <a:endParaRPr lang="en-US"/>
          </a:p>
        </p:txBody>
      </p:sp>
    </p:spTree>
    <p:extLst>
      <p:ext uri="{BB962C8B-B14F-4D97-AF65-F5344CB8AC3E}">
        <p14:creationId xmlns:p14="http://schemas.microsoft.com/office/powerpoint/2010/main" val="601365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a:effectLst/>
                <a:latin typeface="Segoe UI" panose="020B0502040204020203" pitchFamily="34" charset="0"/>
              </a:rPr>
              <a:t>Typical legal risks includes longer term contracts and risk of non delivery or price fluctuations to avoid overpaying </a:t>
            </a:r>
          </a:p>
          <a:p>
            <a:pPr marL="285750" indent="-285750">
              <a:buFont typeface="Arial" panose="020B0604020202020204" pitchFamily="34" charset="0"/>
              <a:buChar char="•"/>
            </a:pPr>
            <a:endParaRPr lang="en-US" sz="1800" dirty="0">
              <a:effectLst/>
              <a:latin typeface="Segoe UI" panose="020B0502040204020203" pitchFamily="34" charset="0"/>
            </a:endParaRPr>
          </a:p>
          <a:p>
            <a:pPr marL="285750" indent="-285750">
              <a:buFont typeface="Arial" panose="020B0604020202020204" pitchFamily="34" charset="0"/>
              <a:buChar char="•"/>
            </a:pPr>
            <a:r>
              <a:rPr lang="en-US" sz="1800" dirty="0">
                <a:effectLst/>
                <a:latin typeface="Segoe UI" panose="020B0502040204020203" pitchFamily="34" charset="0"/>
              </a:rPr>
              <a:t>different markets, cost, contribution to goals (Emissions factors, needs in the area) </a:t>
            </a:r>
          </a:p>
          <a:p>
            <a:pPr marL="285750" indent="-285750">
              <a:buFont typeface="Arial" panose="020B0604020202020204" pitchFamily="34" charset="0"/>
              <a:buChar char="•"/>
            </a:pPr>
            <a:r>
              <a:rPr lang="en-US" sz="1800" dirty="0">
                <a:effectLst/>
                <a:latin typeface="Segoe UI" panose="020B0502040204020203" pitchFamily="34" charset="0"/>
              </a:rPr>
              <a:t>RE does not always reduce emissions in the same way everywhere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what are the different options? starting with unbundled because they are easy, then maybe moving to more direct contract, on-site/PPA, and then also doing this by market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This is way corning is focused on the US etc. because they have a fair amount of loads that are not tied to facilities so they are low hanging fruit. and then once your organization managed these tasks, then move onto the harder markets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PPA's can come with a lot of legal challenges, but it gets easier overtime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https://microsoft.github.io/Sustainability-Resources/renewable-energy-procurement/</a:t>
            </a:r>
            <a:endParaRPr lang="en-US" sz="1800" dirty="0">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Arial" panose="020B0604020202020204" pitchFamily="34" charset="0"/>
            </a:endParaRPr>
          </a:p>
          <a:p>
            <a:pPr marL="285750" indent="-2857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22</a:t>
            </a:fld>
            <a:endParaRPr lang="en-US"/>
          </a:p>
        </p:txBody>
      </p:sp>
    </p:spTree>
    <p:extLst>
      <p:ext uri="{BB962C8B-B14F-4D97-AF65-F5344CB8AC3E}">
        <p14:creationId xmlns:p14="http://schemas.microsoft.com/office/powerpoint/2010/main" val="1884812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Engaging these stakeholders will ensure you are developing a meaningful target as well as mitigate any roadblocks you may encounter while seeking approval for your targets. These stakeholder engagements can also help you identify champions within the organization that will be able to support in target </a:t>
            </a:r>
            <a:r>
              <a:rPr lang="en-US" dirty="0" err="1"/>
              <a:t>acheivement</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people in an organization who are interested in green power may be high-level decision-makers (such as senior C-level executives) as well as staff from departments such as the following:  Purchasing  Facilities/energy management  Environmental health and safety  Legal  Corporate relations  Marketing A high-level green power champion is often critical to achieving green power goals, particularly because these decisions stretch across departments. This champion can help align the interests of the other key decision-makers and garner support from other important stakeholders. Knowing key decision-makers All of the interests and concerns of key decision-makers must be addressed early in the planning process. Not doing so may lead to disagreements later in the process. The list below identifies potentially influential C-level executives who may need to be involved in the decision to purchase green power.  Chief Executive Officer (CEO) – The CEO is the integrator of the organization’s growth, management and environmental objectives, and a key decision maker in approving green power purchasing options.  Chief Financial Officer (CFO) – Because buying green power is ultimately a financial decision, it is important to have the CFO involved in and supportive of the decision.  Chief Operating Officer (COO) – The COO may have overall responsibility for assessing the organization’s emissions footprint and for determining the feasibility of different green power options, including whether to purchase or self-generate.  Chief Marketing Officer (CMO) – The CMO leverages the green power activities of the organization to build the brand or the relationship with key target stakeholders.  Chief Commercial Officer (CCO) – The CCO aligns green power procurement with the organization’s commercial strategy and development.  Chief Sustainability Officer (CSO) – The CSO is often charged with driving the environmental business actions of the organization and often possesses the decision-making power to move green power decisions forward</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23</a:t>
            </a:fld>
            <a:endParaRPr lang="en-US"/>
          </a:p>
        </p:txBody>
      </p:sp>
    </p:spTree>
    <p:extLst>
      <p:ext uri="{BB962C8B-B14F-4D97-AF65-F5344CB8AC3E}">
        <p14:creationId xmlns:p14="http://schemas.microsoft.com/office/powerpoint/2010/main" val="1827213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100% target- does not necessarily mean this will need to be reached within each country as feasibility may vary by the regions in which you operate. Not a 24/7 target.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Market Boundary: u</a:t>
            </a:r>
            <a:r>
              <a:rPr lang="en-US" sz="1800" dirty="0">
                <a:effectLst/>
                <a:latin typeface="Segoe UI" panose="020B0502040204020203" pitchFamily="34" charset="0"/>
              </a:rPr>
              <a:t>sually in county. US and CAN are one market, most of the EU, but not all, UK is a separate market. This is relevant for organizations who operate in many markets, but can be excluded for those that have a more concentrated presence </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24</a:t>
            </a:fld>
            <a:endParaRPr lang="en-US"/>
          </a:p>
        </p:txBody>
      </p:sp>
    </p:spTree>
    <p:extLst>
      <p:ext uri="{BB962C8B-B14F-4D97-AF65-F5344CB8AC3E}">
        <p14:creationId xmlns:p14="http://schemas.microsoft.com/office/powerpoint/2010/main" val="1010367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2 are science-based targets as an alternative to absolute emissions reductions or sectoral based emissions reductions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25</a:t>
            </a:fld>
            <a:endParaRPr lang="en-US"/>
          </a:p>
        </p:txBody>
      </p:sp>
    </p:spTree>
    <p:extLst>
      <p:ext uri="{BB962C8B-B14F-4D97-AF65-F5344CB8AC3E}">
        <p14:creationId xmlns:p14="http://schemas.microsoft.com/office/powerpoint/2010/main" val="3095545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states and organizations began developing targets for renewable electricity, a separate system of renewable energy certificates (RECs) was therefore developed to track generation delivered to the grid to meet consumer demand. RECs solve the problem of identification, allocation and ownership of renewable energy across a shared electric grid. Each REC represents 1 megawatt-hour (MWh) of electricity generated and conveys the environmental and social attributes of the generated electricity to consumers.</a:t>
            </a:r>
          </a:p>
          <a:p>
            <a:r>
              <a:rPr lang="en-US"/>
              <a:t>RECs convey information about each megawatt-hour of electricity generated and consumed: not only whether it is renewable or green but also other details such as the type of fuel or resource used to generate the electricity, air emissions created during generation, generator capacity, location and year the generator began operation, month or quarter when the electricity on which the REC is based was generated, and other characteristics associated with the generator and generation. These descriptive characteristics are usually referred to as “attributes,” and are important to documenting environmental claims and determining eligibility for programs or financial incentives. In addition to being essential to substantiate environmental claims, RECs help avoid double counting and claiming of the same generation attributes by more than one party. RECs must include all relevant information on the generation of their underlying green power including location, fuel type and month or quarter of generation. They must be tied to 1 MWh of actual green power generation no matter how large or small the f</a:t>
            </a:r>
          </a:p>
          <a:p>
            <a:endParaRPr lang="en-US"/>
          </a:p>
          <a:p>
            <a:r>
              <a:rPr lang="en-US"/>
              <a:t>Customers can buy green power in any quantity of megawatt-hours by purchasing RECs separately from electricity – an unbundled product option. Purchasing a standalone REC product allows organizations to effectively self-bundle the renewable energy attributes associated with the RECs with the organization’s consumed physical electricity. This is in contrast to a supplier that sells a green power product that includes both the electricity and RECs bundled together, as in the case of either a retail green power product from your electricity supplier (i.e., utility) or alternatively through the direct purchase from a specified generator. In purchasing unbundled RECs, organizations can claim receipt of the environmental attributes of the REC-generating facility (or facilities) without affecting their physical electricity purchase and delivery options. Unbundled REC purchases can be scoped to meet an organization’s electricity usage over any period of time, but monthly and annual contracts have historically been the most common transaction periods. Unbundled purchases may also be arranged as a percentage of monthly or annual electricity consumption or as a long-term fixed price </a:t>
            </a:r>
            <a:r>
              <a:rPr lang="en-US" err="1"/>
              <a:t>contract.acility</a:t>
            </a:r>
            <a:r>
              <a:rPr lang="en-US"/>
              <a:t> is or where the facility is located relative to the consumer. </a:t>
            </a:r>
          </a:p>
          <a:p>
            <a:endParaRPr lang="en-US"/>
          </a:p>
          <a:p>
            <a:r>
              <a:rPr lang="en-US"/>
              <a:t>Unbundled products provide versatility, making renewable electricity available to all grid consumers regardless of the location of the generator or consumer on the grid. Unbundled RECs also offer purchasers the flexibility to purchase renewable energy from any provider rather than being limited to a local electricity supplier. This expanded availability and ease of participation creates a larger market that supports market efficiencies, scalability and lower transaction costs, because a single REC purchase can cover a wide operational footprint through a single transaction.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29</a:t>
            </a:fld>
            <a:endParaRPr lang="en-US"/>
          </a:p>
        </p:txBody>
      </p:sp>
    </p:spTree>
    <p:extLst>
      <p:ext uri="{BB962C8B-B14F-4D97-AF65-F5344CB8AC3E}">
        <p14:creationId xmlns:p14="http://schemas.microsoft.com/office/powerpoint/2010/main" val="246073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30</a:t>
            </a:fld>
            <a:endParaRPr lang="en-US"/>
          </a:p>
        </p:txBody>
      </p:sp>
    </p:spTree>
    <p:extLst>
      <p:ext uri="{BB962C8B-B14F-4D97-AF65-F5344CB8AC3E}">
        <p14:creationId xmlns:p14="http://schemas.microsoft.com/office/powerpoint/2010/main" val="4285179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Acceptable Energy Types: Corning’s preference for solar, repowered hydro vs small hydro, etc. </a:t>
            </a:r>
          </a:p>
          <a:p>
            <a:r>
              <a:rPr lang="en-US" sz="1800">
                <a:effectLst/>
                <a:latin typeface="Segoe UI" panose="020B0502040204020203" pitchFamily="34" charset="0"/>
              </a:rPr>
              <a:t>for example, work with a government on a specific deal types, working with insurance companies on policies to be clear on needs, aggregated deals. CEBA examples</a:t>
            </a:r>
          </a:p>
          <a:p>
            <a:endParaRPr lang="en-US" sz="1800">
              <a:effectLst/>
              <a:latin typeface="Segoe UI" panose="020B0502040204020203"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32</a:t>
            </a:fld>
            <a:endParaRPr lang="en-US"/>
          </a:p>
        </p:txBody>
      </p:sp>
    </p:spTree>
    <p:extLst>
      <p:ext uri="{BB962C8B-B14F-4D97-AF65-F5344CB8AC3E}">
        <p14:creationId xmlns:p14="http://schemas.microsoft.com/office/powerpoint/2010/main" val="3689987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deck is for internal use only.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2D3F-5A79-8940-A8D4-B37D785A10E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Costs There are several factors that can affect green power costs; most of them depend on the choices an organization makes. These factors include the following:  Green power product option (discussed more in Chapter 4)  Green power supplier (e.g., competitive bid or not)  Renewable resource and technology type (e.g., wind, solar, hydro, biomass)  Quantity of green power purchased  Duration and terms of contract  Available incentives for green power  Location of the generator or consumer</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33</a:t>
            </a:fld>
            <a:endParaRPr lang="en-US"/>
          </a:p>
        </p:txBody>
      </p:sp>
    </p:spTree>
    <p:extLst>
      <p:ext uri="{BB962C8B-B14F-4D97-AF65-F5344CB8AC3E}">
        <p14:creationId xmlns:p14="http://schemas.microsoft.com/office/powerpoint/2010/main" val="1740494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34</a:t>
            </a:fld>
            <a:endParaRPr lang="en-US"/>
          </a:p>
        </p:txBody>
      </p:sp>
    </p:spTree>
    <p:extLst>
      <p:ext uri="{BB962C8B-B14F-4D97-AF65-F5344CB8AC3E}">
        <p14:creationId xmlns:p14="http://schemas.microsoft.com/office/powerpoint/2010/main" val="1078073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claims on the products you will need to have a system to prove the claim based on where it is manufactured. Would need to be allocated in GHG Inventory.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36</a:t>
            </a:fld>
            <a:endParaRPr lang="en-US"/>
          </a:p>
        </p:txBody>
      </p:sp>
    </p:spTree>
    <p:extLst>
      <p:ext uri="{BB962C8B-B14F-4D97-AF65-F5344CB8AC3E}">
        <p14:creationId xmlns:p14="http://schemas.microsoft.com/office/powerpoint/2010/main" val="2731680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for longer term contracts such as PPAs and VPPAs so you’ll want to be clear on the desired options and key elements to negotiate. For smaller deals this may be a quicker process.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37</a:t>
            </a:fld>
            <a:endParaRPr lang="en-US"/>
          </a:p>
        </p:txBody>
      </p:sp>
    </p:spTree>
    <p:extLst>
      <p:ext uri="{BB962C8B-B14F-4D97-AF65-F5344CB8AC3E}">
        <p14:creationId xmlns:p14="http://schemas.microsoft.com/office/powerpoint/2010/main" val="642948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doesn’t directly tie to sourcing renewable energy, energy efficiency is always the best first step as you will need to procure less energy. Reduce your energy use and replace it with renewable sources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40</a:t>
            </a:fld>
            <a:endParaRPr lang="en-US"/>
          </a:p>
        </p:txBody>
      </p:sp>
    </p:spTree>
    <p:extLst>
      <p:ext uri="{BB962C8B-B14F-4D97-AF65-F5344CB8AC3E}">
        <p14:creationId xmlns:p14="http://schemas.microsoft.com/office/powerpoint/2010/main" val="3897120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MSFT partnership with Volt energy- developing RE to under resourced communities and then taking the RECs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42</a:t>
            </a:fld>
            <a:endParaRPr lang="en-US"/>
          </a:p>
        </p:txBody>
      </p:sp>
    </p:spTree>
    <p:extLst>
      <p:ext uri="{BB962C8B-B14F-4D97-AF65-F5344CB8AC3E}">
        <p14:creationId xmlns:p14="http://schemas.microsoft.com/office/powerpoint/2010/main" val="3812619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D</a:t>
            </a:r>
            <a:r>
              <a:rPr lang="en-US" sz="1200" dirty="0">
                <a:effectLst/>
              </a:rPr>
              <a:t>ifferent markets, cost, contribution to goals (Emissions factors, needs in the area) </a:t>
            </a:r>
          </a:p>
          <a:p>
            <a:pPr marL="285750" indent="-285750">
              <a:buFont typeface="Arial" panose="020B0604020202020204" pitchFamily="34" charset="0"/>
              <a:buChar char="•"/>
            </a:pPr>
            <a:r>
              <a:rPr lang="en-US" sz="1200" dirty="0">
                <a:effectLst/>
              </a:rPr>
              <a:t>RE does not always reduce emissions in the same way everywhere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what are the different options? starting with unbundled because they are easy, then maybe moving to more direct contract, on-site/PPA, and then also doing this by market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This is way corning is focused on the US etc. because they have a fair amount of loads that are not tied to facilities so they are low hanging fruit. and then once your organization managed these tasks, then move onto the harder markets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PPA's can come with a lot of legal challenges, but it gets easier overtime </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47</a:t>
            </a:fld>
            <a:endParaRPr lang="en-US"/>
          </a:p>
        </p:txBody>
      </p:sp>
    </p:spTree>
    <p:extLst>
      <p:ext uri="{BB962C8B-B14F-4D97-AF65-F5344CB8AC3E}">
        <p14:creationId xmlns:p14="http://schemas.microsoft.com/office/powerpoint/2010/main" val="1807746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6</a:t>
            </a:fld>
            <a:endParaRPr lang="en-US"/>
          </a:p>
        </p:txBody>
      </p:sp>
    </p:spTree>
    <p:extLst>
      <p:ext uri="{BB962C8B-B14F-4D97-AF65-F5344CB8AC3E}">
        <p14:creationId xmlns:p14="http://schemas.microsoft.com/office/powerpoint/2010/main" val="4268247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2D3F-5A79-8940-A8D4-B37D785A10E5}"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25685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set goals within these focus areas and we are working diligently to achieve them. These goals were developed to support the united nations sustainable development goals aligning Corning’s efforts with global action on sustainability.</a:t>
            </a:r>
          </a:p>
          <a:p>
            <a:endParaRPr lang="en-US"/>
          </a:p>
          <a:p>
            <a:r>
              <a:rPr lang="en-US"/>
              <a:t>Didi will talk about our greenhouse gas reduction goals. We also introduced new water, waste and safety goals. </a:t>
            </a:r>
          </a:p>
          <a:p>
            <a:endParaRPr lang="en-US"/>
          </a:p>
          <a:p>
            <a:r>
              <a:rPr lang="en-US"/>
              <a:t>One that is very relevant to this group is our waste goals!</a:t>
            </a:r>
          </a:p>
          <a:p>
            <a:endParaRPr lang="en-US"/>
          </a:p>
          <a:p>
            <a:r>
              <a:rPr lang="en-US"/>
              <a:t>The following goals were graduated: </a:t>
            </a:r>
          </a:p>
          <a:p>
            <a:endParaRPr lang="en-US"/>
          </a:p>
          <a:p>
            <a:pPr marL="171450" indent="-171450">
              <a:buFont typeface="Arial" panose="020B0604020202020204" pitchFamily="34" charset="0"/>
              <a:buChar char="•"/>
            </a:pPr>
            <a:r>
              <a:rPr lang="en-US"/>
              <a:t>Maintain a diverse Board of Directors Corporate Governance and Risk Management </a:t>
            </a:r>
          </a:p>
          <a:p>
            <a:pPr marL="171450" indent="-171450">
              <a:buFont typeface="Arial" panose="020B0604020202020204" pitchFamily="34" charset="0"/>
              <a:buChar char="•"/>
            </a:pPr>
            <a:r>
              <a:rPr lang="en-US"/>
              <a:t>Conduct an annual review of the Sustainability Program by the Board of Directors Corporate Responsibility and Sustainability Committee Corporate Governance and Risk Management </a:t>
            </a:r>
          </a:p>
          <a:p>
            <a:pPr marL="171450" indent="-171450">
              <a:buFont typeface="Arial" panose="020B0604020202020204" pitchFamily="34" charset="0"/>
              <a:buChar char="•"/>
            </a:pPr>
            <a:r>
              <a:rPr lang="en-US"/>
              <a:t>Address environmental, social and governance issues in our Enterprise Risk Management Process Corporate Governance and Risk Management </a:t>
            </a:r>
          </a:p>
          <a:p>
            <a:pPr marL="171450" indent="-171450">
              <a:buFont typeface="Arial" panose="020B0604020202020204" pitchFamily="34" charset="0"/>
              <a:buChar char="•"/>
            </a:pPr>
            <a:r>
              <a:rPr lang="en-US"/>
              <a:t>Issue a sustainability report in 2021 and every year thereafter Transparency and Reporting </a:t>
            </a:r>
          </a:p>
          <a:p>
            <a:pPr marL="171450" indent="-171450">
              <a:buFont typeface="Arial" panose="020B0604020202020204" pitchFamily="34" charset="0"/>
              <a:buChar char="•"/>
            </a:pPr>
            <a:r>
              <a:rPr lang="en-US"/>
              <a:t>Continue advocacy for environmental and social issues Environmental and Social Advocacy SDG 12</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2D3F-5A79-8940-A8D4-B37D785A10E5}"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27469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800"/>
              </a:spcAft>
            </a:pPr>
            <a:r>
              <a:rPr lang="en-US"/>
              <a:t>CO</a:t>
            </a:r>
            <a:r>
              <a:rPr lang="en-US" baseline="-25000"/>
              <a:t>2 </a:t>
            </a:r>
            <a:r>
              <a:rPr lang="en-US" baseline="0"/>
              <a:t>– Carbon dioxide</a:t>
            </a:r>
          </a:p>
          <a:p>
            <a:pPr marL="0" marR="0" lvl="0" indent="0" algn="l" defTabSz="914400" rtl="0" eaLnBrk="1" fontAlgn="auto" latinLnBrk="0" hangingPunct="1">
              <a:lnSpc>
                <a:spcPct val="100000"/>
              </a:lnSpc>
              <a:spcBef>
                <a:spcPts val="0"/>
              </a:spcBef>
              <a:spcAft>
                <a:spcPts val="800"/>
              </a:spcAft>
              <a:buClrTx/>
              <a:buSzTx/>
              <a:buFontTx/>
              <a:buNone/>
              <a:tabLst/>
              <a:defRPr/>
            </a:pPr>
            <a:r>
              <a:rPr lang="en-US"/>
              <a:t>CH</a:t>
            </a:r>
            <a:r>
              <a:rPr lang="en-US" baseline="-25000"/>
              <a:t>4 </a:t>
            </a:r>
            <a:r>
              <a:rPr lang="en-US" baseline="0"/>
              <a:t>– Methane</a:t>
            </a:r>
            <a:endParaRPr lang="en-US" baseline="-25000"/>
          </a:p>
          <a:p>
            <a:pPr marL="0" marR="0" lvl="0" indent="0" algn="l" defTabSz="914400" rtl="0" eaLnBrk="1" fontAlgn="auto" latinLnBrk="0" hangingPunct="1">
              <a:lnSpc>
                <a:spcPct val="100000"/>
              </a:lnSpc>
              <a:spcBef>
                <a:spcPts val="0"/>
              </a:spcBef>
              <a:spcAft>
                <a:spcPts val="800"/>
              </a:spcAft>
              <a:buClrTx/>
              <a:buSzTx/>
              <a:buFontTx/>
              <a:buNone/>
              <a:tabLst/>
              <a:defRPr/>
            </a:pPr>
            <a:r>
              <a:rPr lang="en-US"/>
              <a:t>N</a:t>
            </a:r>
            <a:r>
              <a:rPr lang="en-US" baseline="-25000"/>
              <a:t>2</a:t>
            </a:r>
            <a:r>
              <a:rPr lang="en-US" baseline="0"/>
              <a:t>O – Nitrous oxide (laughing gas)</a:t>
            </a:r>
          </a:p>
          <a:p>
            <a:pPr marL="0" marR="0" lvl="0" indent="0" algn="l" defTabSz="914400" rtl="0" eaLnBrk="1" fontAlgn="auto" latinLnBrk="0" hangingPunct="1">
              <a:lnSpc>
                <a:spcPct val="100000"/>
              </a:lnSpc>
              <a:spcBef>
                <a:spcPts val="0"/>
              </a:spcBef>
              <a:spcAft>
                <a:spcPts val="800"/>
              </a:spcAft>
              <a:buClrTx/>
              <a:buSzTx/>
              <a:buFontTx/>
              <a:buNone/>
              <a:tabLst/>
              <a:defRPr/>
            </a:pPr>
            <a:r>
              <a:rPr lang="en-US"/>
              <a:t>HFC</a:t>
            </a:r>
            <a:r>
              <a:rPr lang="en-US" baseline="-25000"/>
              <a:t>s </a:t>
            </a:r>
            <a:r>
              <a:rPr lang="en-US" baseline="0"/>
              <a:t>– Hydrofluorocarbons (refrigeration units, fire extinguishers, aerosols….)</a:t>
            </a:r>
            <a:endParaRPr lang="en-US" baseline="-25000"/>
          </a:p>
          <a:p>
            <a:pPr marL="0" marR="0" lvl="0" indent="0" algn="l" defTabSz="914400" rtl="0" eaLnBrk="1" fontAlgn="auto" latinLnBrk="0" hangingPunct="1">
              <a:lnSpc>
                <a:spcPct val="100000"/>
              </a:lnSpc>
              <a:spcBef>
                <a:spcPts val="0"/>
              </a:spcBef>
              <a:spcAft>
                <a:spcPts val="800"/>
              </a:spcAft>
              <a:buClrTx/>
              <a:buSzTx/>
              <a:buFontTx/>
              <a:buNone/>
              <a:tabLst/>
              <a:defRPr/>
            </a:pPr>
            <a:r>
              <a:rPr lang="en-US" baseline="0"/>
              <a:t>PFC</a:t>
            </a:r>
            <a:r>
              <a:rPr lang="en-US" baseline="-25000"/>
              <a:t>s </a:t>
            </a:r>
            <a:r>
              <a:rPr lang="en-US" baseline="0"/>
              <a:t>– Perfluorochemicals (heat, oil, water, etc., resistant coatings – think cookware, carpet stain prevention for regular people lives) mess up the endocrine activity, reduce immune function etc..</a:t>
            </a:r>
            <a:endParaRPr lang="en-US" baseline="-25000"/>
          </a:p>
          <a:p>
            <a:pPr marL="0" marR="0" lvl="0" indent="0" algn="l" defTabSz="914400" rtl="0" eaLnBrk="1" fontAlgn="auto" latinLnBrk="0" hangingPunct="1">
              <a:lnSpc>
                <a:spcPct val="100000"/>
              </a:lnSpc>
              <a:spcBef>
                <a:spcPts val="0"/>
              </a:spcBef>
              <a:spcAft>
                <a:spcPts val="800"/>
              </a:spcAft>
              <a:buClrTx/>
              <a:buSzTx/>
              <a:buFontTx/>
              <a:buNone/>
              <a:tabLst/>
              <a:defRPr/>
            </a:pPr>
            <a:r>
              <a:rPr lang="en-US"/>
              <a:t>SF</a:t>
            </a:r>
            <a:r>
              <a:rPr lang="en-US" baseline="-25000"/>
              <a:t>6 </a:t>
            </a:r>
            <a:r>
              <a:rPr lang="en-US" baseline="0"/>
              <a:t>– Sulfur hexafluoride – circuit breakers, arc suppressant , electrical insulator, semiconductor manufacturing, and the production of magnesium. </a:t>
            </a:r>
            <a:r>
              <a:rPr lang="en-US" b="1" u="sng" baseline="0"/>
              <a:t>One of the more potent GHG’s – it only takes a small amount to do significant damage</a:t>
            </a:r>
            <a:r>
              <a:rPr lang="en-US" baseline="0"/>
              <a:t>. Used in the manufacturing as well as maintenance of grid equipment. One mitigation tactic is to regularly check equipment quality for leaks , training on employees how to maintain and service WHILE new options are being discovered. </a:t>
            </a:r>
            <a:endParaRPr lang="en-US" baseline="-25000"/>
          </a:p>
          <a:p>
            <a:pPr rtl="0">
              <a:spcBef>
                <a:spcPts val="0"/>
              </a:spcBef>
              <a:spcAft>
                <a:spcPts val="800"/>
              </a:spcAft>
            </a:pPr>
            <a:endParaRPr lang="en-US" baseline="-25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D78CE-9119-D542-B7B4-2FF15F3B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929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A1D97-DE10-4407-A3F4-A8A5F3B72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294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E03E4-ABB6-4D0A-B865-2F91DF48C1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152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E03E4-ABB6-4D0A-B865-2F91DF48C1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705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17CEBAF-BDA2-418C-9ED4-9FF975F8CF3C}"/>
              </a:ext>
            </a:extLst>
          </p:cNvPr>
          <p:cNvSpPr>
            <a:spLocks noGrp="1"/>
          </p:cNvSpPr>
          <p:nvPr>
            <p:ph sz="quarter" idx="10"/>
          </p:nvPr>
        </p:nvSpPr>
        <p:spPr>
          <a:xfrm>
            <a:off x="304800" y="914400"/>
            <a:ext cx="11582400" cy="5386388"/>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E3F6EE50-CC1A-430E-AC5E-1CAC5DE6EFFC}"/>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18140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Blue Transition Slide Centered">
    <p:spTree>
      <p:nvGrpSpPr>
        <p:cNvPr id="1" name=""/>
        <p:cNvGrpSpPr/>
        <p:nvPr/>
      </p:nvGrpSpPr>
      <p:grpSpPr>
        <a:xfrm>
          <a:off x="0" y="0"/>
          <a:ext cx="0" cy="0"/>
          <a:chOff x="0" y="0"/>
          <a:chExt cx="0" cy="0"/>
        </a:xfrm>
      </p:grpSpPr>
      <p:sp>
        <p:nvSpPr>
          <p:cNvPr id="2" name="Title 1"/>
          <p:cNvSpPr>
            <a:spLocks noGrp="1"/>
          </p:cNvSpPr>
          <p:nvPr userDrawn="1">
            <p:ph type="title"/>
          </p:nvPr>
        </p:nvSpPr>
        <p:spPr>
          <a:xfrm>
            <a:off x="2133600" y="1730681"/>
            <a:ext cx="7924800" cy="1682241"/>
          </a:xfrm>
        </p:spPr>
        <p:txBody>
          <a:bodyPr wrap="square" lIns="91440" rIns="91440" anchor="b">
            <a:noAutofit/>
          </a:bodyPr>
          <a:lstStyle>
            <a:lvl1pPr algn="ctr">
              <a:lnSpc>
                <a:spcPct val="90000"/>
              </a:lnSpc>
              <a:defRPr sz="2200" b="1" cap="none">
                <a:solidFill>
                  <a:schemeClr val="tx1"/>
                </a:solidFill>
              </a:defRPr>
            </a:lvl1pPr>
          </a:lstStyle>
          <a:p>
            <a:r>
              <a:rPr lang="en-US"/>
              <a:t>Click to edit Master title style</a:t>
            </a:r>
          </a:p>
        </p:txBody>
      </p:sp>
      <p:sp>
        <p:nvSpPr>
          <p:cNvPr id="3" name="Text Placeholder 2"/>
          <p:cNvSpPr>
            <a:spLocks noGrp="1"/>
          </p:cNvSpPr>
          <p:nvPr userDrawn="1">
            <p:ph type="body" idx="1" hasCustomPrompt="1"/>
          </p:nvPr>
        </p:nvSpPr>
        <p:spPr>
          <a:xfrm>
            <a:off x="2133600" y="3463425"/>
            <a:ext cx="7924800" cy="2083377"/>
          </a:xfrm>
        </p:spPr>
        <p:txBody>
          <a:bodyPr wrap="square" lIns="91440" tIns="45720" rIns="91440" bIns="45720" anchor="t">
            <a:noAutofit/>
          </a:bodyPr>
          <a:lstStyle>
            <a:lvl1pPr marL="0" indent="0" algn="ctr">
              <a:spcBef>
                <a:spcPts val="0"/>
              </a:spcBef>
              <a:buNone/>
              <a:defRPr sz="1800" cap="none">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3896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Blue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E0E8C7-9EC4-4DD6-89A1-4E0B0DFFB1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bwMode="gray">
          <a:xfrm>
            <a:off x="2972560" y="822960"/>
            <a:ext cx="8463536" cy="18288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fontAlgn="base">
              <a:spcAft>
                <a:spcPct val="0"/>
              </a:spcAft>
              <a:defRPr lang="en-US" sz="2200">
                <a:solidFill>
                  <a:schemeClr val="bg1"/>
                </a:solidFill>
              </a:defRPr>
            </a:lvl1pPr>
          </a:lstStyle>
          <a:p>
            <a:pPr lvl="0" algn="l" fontAlgn="base">
              <a:spcAft>
                <a:spcPct val="0"/>
              </a:spcAft>
            </a:pPr>
            <a:r>
              <a:rPr lang="en-US"/>
              <a:t>Click to edit Master title style</a:t>
            </a:r>
          </a:p>
        </p:txBody>
      </p:sp>
      <p:sp>
        <p:nvSpPr>
          <p:cNvPr id="3" name="Subtitle 2"/>
          <p:cNvSpPr>
            <a:spLocks noGrp="1"/>
          </p:cNvSpPr>
          <p:nvPr>
            <p:ph type="subTitle" idx="1" hasCustomPrompt="1"/>
          </p:nvPr>
        </p:nvSpPr>
        <p:spPr bwMode="gray">
          <a:xfrm>
            <a:off x="2972560" y="3017520"/>
            <a:ext cx="8463536" cy="3283268"/>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fontAlgn="base">
              <a:lnSpc>
                <a:spcPct val="95000"/>
              </a:lnSpc>
              <a:spcBef>
                <a:spcPts val="200"/>
              </a:spcBef>
              <a:spcAft>
                <a:spcPct val="0"/>
              </a:spcAft>
              <a:buClr>
                <a:srgbClr val="6AADE4"/>
              </a:buClr>
              <a:buFontTx/>
              <a:buNone/>
              <a:defRPr lang="en-US" sz="1800" baseline="0">
                <a:solidFill>
                  <a:schemeClr val="bg1"/>
                </a:solidFill>
              </a:defRPr>
            </a:lvl1pPr>
          </a:lstStyle>
          <a:p>
            <a:pPr marL="0" lvl="0" indent="0" fontAlgn="base">
              <a:spcBef>
                <a:spcPct val="0"/>
              </a:spcBef>
              <a:spcAft>
                <a:spcPct val="0"/>
              </a:spcAft>
              <a:buClr>
                <a:srgbClr val="6AADE4"/>
              </a:buClr>
              <a:buFontTx/>
              <a:buNone/>
            </a:pPr>
            <a:r>
              <a:rPr lang="en-US"/>
              <a:t>Click to edit Speaker Name/Title/Date</a:t>
            </a:r>
          </a:p>
        </p:txBody>
      </p:sp>
    </p:spTree>
    <p:extLst>
      <p:ext uri="{BB962C8B-B14F-4D97-AF65-F5344CB8AC3E}">
        <p14:creationId xmlns:p14="http://schemas.microsoft.com/office/powerpoint/2010/main" val="2585372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lue Logo Title">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2974848" y="822960"/>
            <a:ext cx="8473440" cy="18288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fontAlgn="base">
              <a:spcAft>
                <a:spcPct val="0"/>
              </a:spcAft>
              <a:defRPr lang="en-US" sz="2200">
                <a:solidFill>
                  <a:schemeClr val="tx1"/>
                </a:solidFill>
              </a:defRPr>
            </a:lvl1pPr>
          </a:lstStyle>
          <a:p>
            <a:pPr lvl="0" algn="l" fontAlgn="base">
              <a:spcAft>
                <a:spcPct val="0"/>
              </a:spcAft>
            </a:pPr>
            <a:r>
              <a:rPr lang="en-US"/>
              <a:t>Click to edit Master title style</a:t>
            </a:r>
          </a:p>
        </p:txBody>
      </p:sp>
      <p:sp>
        <p:nvSpPr>
          <p:cNvPr id="3" name="Subtitle 2"/>
          <p:cNvSpPr>
            <a:spLocks noGrp="1"/>
          </p:cNvSpPr>
          <p:nvPr>
            <p:ph type="subTitle" idx="1" hasCustomPrompt="1"/>
          </p:nvPr>
        </p:nvSpPr>
        <p:spPr bwMode="gray">
          <a:xfrm>
            <a:off x="2974848" y="3017520"/>
            <a:ext cx="8473440" cy="3283268"/>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fontAlgn="base">
              <a:lnSpc>
                <a:spcPct val="95000"/>
              </a:lnSpc>
              <a:spcBef>
                <a:spcPts val="200"/>
              </a:spcBef>
              <a:spcAft>
                <a:spcPct val="0"/>
              </a:spcAft>
              <a:buClr>
                <a:srgbClr val="6AADE4"/>
              </a:buClr>
              <a:buFontTx/>
              <a:buNone/>
              <a:defRPr lang="en-US" sz="1800" baseline="0">
                <a:solidFill>
                  <a:schemeClr val="tx1"/>
                </a:solidFill>
              </a:defRPr>
            </a:lvl1pPr>
          </a:lstStyle>
          <a:p>
            <a:pPr marL="0" lvl="0" indent="0" fontAlgn="base">
              <a:spcBef>
                <a:spcPct val="0"/>
              </a:spcBef>
              <a:spcAft>
                <a:spcPct val="0"/>
              </a:spcAft>
              <a:buClr>
                <a:srgbClr val="6AADE4"/>
              </a:buClr>
              <a:buFontTx/>
              <a:buNone/>
            </a:pPr>
            <a:r>
              <a:rPr lang="en-US"/>
              <a:t>Click to edit Speaker Name/Title/Date</a:t>
            </a:r>
          </a:p>
        </p:txBody>
      </p:sp>
      <p:pic>
        <p:nvPicPr>
          <p:cNvPr id="6" name="Picture 5">
            <a:extLst>
              <a:ext uri="{FF2B5EF4-FFF2-40B4-BE49-F238E27FC236}">
                <a16:creationId xmlns:a16="http://schemas.microsoft.com/office/drawing/2014/main" id="{66E76195-EC10-4B57-B061-0FED52267F9F}"/>
              </a:ext>
            </a:extLst>
          </p:cNvPr>
          <p:cNvPicPr>
            <a:picLocks noChangeAspect="1"/>
          </p:cNvPicPr>
          <p:nvPr userDrawn="1"/>
        </p:nvPicPr>
        <p:blipFill>
          <a:blip r:embed="rId2"/>
          <a:stretch>
            <a:fillRect/>
          </a:stretch>
        </p:blipFill>
        <p:spPr>
          <a:xfrm>
            <a:off x="715371" y="608758"/>
            <a:ext cx="1287996" cy="5642641"/>
          </a:xfrm>
          <a:prstGeom prst="rect">
            <a:avLst/>
          </a:prstGeom>
        </p:spPr>
      </p:pic>
    </p:spTree>
    <p:extLst>
      <p:ext uri="{BB962C8B-B14F-4D97-AF65-F5344CB8AC3E}">
        <p14:creationId xmlns:p14="http://schemas.microsoft.com/office/powerpoint/2010/main" val="621207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Information Security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2974849" y="822960"/>
            <a:ext cx="5368305" cy="18288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fontAlgn="base">
              <a:spcAft>
                <a:spcPct val="0"/>
              </a:spcAft>
              <a:defRPr lang="en-US" sz="2400">
                <a:solidFill>
                  <a:schemeClr val="tx1"/>
                </a:solidFill>
              </a:defRPr>
            </a:lvl1pPr>
          </a:lstStyle>
          <a:p>
            <a:pPr lvl="0" algn="l" fontAlgn="base">
              <a:spcAft>
                <a:spcPct val="0"/>
              </a:spcAft>
            </a:pPr>
            <a:r>
              <a:rPr lang="en-US"/>
              <a:t>Information Security</a:t>
            </a:r>
          </a:p>
        </p:txBody>
      </p:sp>
      <p:sp>
        <p:nvSpPr>
          <p:cNvPr id="3" name="Subtitle 2"/>
          <p:cNvSpPr>
            <a:spLocks noGrp="1"/>
          </p:cNvSpPr>
          <p:nvPr>
            <p:ph type="subTitle" idx="1" hasCustomPrompt="1"/>
          </p:nvPr>
        </p:nvSpPr>
        <p:spPr bwMode="gray">
          <a:xfrm>
            <a:off x="2974849" y="3017520"/>
            <a:ext cx="8839200" cy="1602624"/>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nSpc>
                <a:spcPct val="95000"/>
              </a:lnSpc>
              <a:buFontTx/>
              <a:buNone/>
              <a:defRPr lang="en-US" sz="1600" spc="-20" baseline="0">
                <a:solidFill>
                  <a:schemeClr val="tx1"/>
                </a:solidFill>
              </a:defRPr>
            </a:lvl1pPr>
          </a:lstStyle>
          <a:p>
            <a:r>
              <a:rPr lang="en-US"/>
              <a:t>This presentation contains Corning Restricted information and is intended solely for those with a need to know. It may not be distributed, in whole or part, in any form by any means, or by any person or organization without authorization from Corning Incorporated.</a:t>
            </a:r>
          </a:p>
        </p:txBody>
      </p:sp>
      <p:pic>
        <p:nvPicPr>
          <p:cNvPr id="6" name="Picture 5">
            <a:extLst>
              <a:ext uri="{FF2B5EF4-FFF2-40B4-BE49-F238E27FC236}">
                <a16:creationId xmlns:a16="http://schemas.microsoft.com/office/drawing/2014/main" id="{C506182F-68FE-405F-B5B9-AB6AE14917B3}"/>
              </a:ext>
            </a:extLst>
          </p:cNvPr>
          <p:cNvPicPr>
            <a:picLocks noChangeAspect="1"/>
          </p:cNvPicPr>
          <p:nvPr userDrawn="1"/>
        </p:nvPicPr>
        <p:blipFill>
          <a:blip r:embed="rId2"/>
          <a:stretch>
            <a:fillRect/>
          </a:stretch>
        </p:blipFill>
        <p:spPr>
          <a:xfrm>
            <a:off x="715372" y="608758"/>
            <a:ext cx="1312934" cy="5642641"/>
          </a:xfrm>
          <a:prstGeom prst="rect">
            <a:avLst/>
          </a:prstGeom>
        </p:spPr>
      </p:pic>
      <p:pic>
        <p:nvPicPr>
          <p:cNvPr id="7" name="Picture 6">
            <a:extLst>
              <a:ext uri="{FF2B5EF4-FFF2-40B4-BE49-F238E27FC236}">
                <a16:creationId xmlns:a16="http://schemas.microsoft.com/office/drawing/2014/main" id="{BBEAE887-C032-45C2-8D3E-D3E6E97BAF4B}"/>
              </a:ext>
            </a:extLst>
          </p:cNvPr>
          <p:cNvPicPr>
            <a:picLocks noChangeAspect="1"/>
          </p:cNvPicPr>
          <p:nvPr userDrawn="1"/>
        </p:nvPicPr>
        <p:blipFill>
          <a:blip r:embed="rId3"/>
          <a:stretch>
            <a:fillRect/>
          </a:stretch>
        </p:blipFill>
        <p:spPr>
          <a:xfrm>
            <a:off x="8246225" y="4620144"/>
            <a:ext cx="3634626" cy="685800"/>
          </a:xfrm>
          <a:prstGeom prst="rect">
            <a:avLst/>
          </a:prstGeom>
        </p:spPr>
      </p:pic>
    </p:spTree>
    <p:extLst>
      <p:ext uri="{BB962C8B-B14F-4D97-AF65-F5344CB8AC3E}">
        <p14:creationId xmlns:p14="http://schemas.microsoft.com/office/powerpoint/2010/main" val="221472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ue Closing">
    <p:bg bwMode="gray">
      <p:bgPr>
        <a:solidFill>
          <a:srgbClr val="00529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1E9267-6762-4CD6-A94B-FC6AA89F8751}"/>
              </a:ext>
            </a:extLst>
          </p:cNvPr>
          <p:cNvPicPr>
            <a:picLocks noChangeAspect="1"/>
          </p:cNvPicPr>
          <p:nvPr userDrawn="1"/>
        </p:nvPicPr>
        <p:blipFill>
          <a:blip r:embed="rId2"/>
          <a:stretch>
            <a:fillRect/>
          </a:stretch>
        </p:blipFill>
        <p:spPr>
          <a:xfrm>
            <a:off x="3225337" y="2815601"/>
            <a:ext cx="5859017" cy="1226797"/>
          </a:xfrm>
          <a:prstGeom prst="rect">
            <a:avLst/>
          </a:prstGeom>
        </p:spPr>
      </p:pic>
    </p:spTree>
    <p:extLst>
      <p:ext uri="{BB962C8B-B14F-4D97-AF65-F5344CB8AC3E}">
        <p14:creationId xmlns:p14="http://schemas.microsoft.com/office/powerpoint/2010/main" val="2790920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ue Logo Clos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0822E-AB02-4E22-B364-F134DB5A2213}"/>
              </a:ext>
            </a:extLst>
          </p:cNvPr>
          <p:cNvPicPr>
            <a:picLocks noChangeAspect="1"/>
          </p:cNvPicPr>
          <p:nvPr userDrawn="1"/>
        </p:nvPicPr>
        <p:blipFill>
          <a:blip r:embed="rId2"/>
          <a:stretch>
            <a:fillRect/>
          </a:stretch>
        </p:blipFill>
        <p:spPr>
          <a:xfrm>
            <a:off x="3112459" y="2815601"/>
            <a:ext cx="5967082" cy="1226797"/>
          </a:xfrm>
          <a:prstGeom prst="rect">
            <a:avLst/>
          </a:prstGeom>
        </p:spPr>
      </p:pic>
    </p:spTree>
    <p:extLst>
      <p:ext uri="{BB962C8B-B14F-4D97-AF65-F5344CB8AC3E}">
        <p14:creationId xmlns:p14="http://schemas.microsoft.com/office/powerpoint/2010/main" val="1489137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2 Wht">
    <p:bg>
      <p:bgRef idx="1001">
        <a:schemeClr val="bg1"/>
      </p:bgRef>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1ADFC1BC-D3E1-1043-50EB-69108748E1F9}"/>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73224"/>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bg1"/>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bg1"/>
                </a:solidFill>
              </a:defRPr>
            </a:lvl1pPr>
          </a:lstStyle>
          <a:p>
            <a:pPr lvl="0"/>
            <a:r>
              <a:rPr lang="en-US"/>
              <a:t>[Date]</a:t>
            </a:r>
          </a:p>
        </p:txBody>
      </p:sp>
    </p:spTree>
    <p:extLst>
      <p:ext uri="{BB962C8B-B14F-4D97-AF65-F5344CB8AC3E}">
        <p14:creationId xmlns:p14="http://schemas.microsoft.com/office/powerpoint/2010/main" val="15658363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2 Wh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2D20F8-D43B-2E12-F38F-F01F38E255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40045096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Title 2 Wht">
    <p:bg>
      <p:bgRef idx="1001">
        <a:schemeClr val="bg1"/>
      </p:bgRef>
    </p:bg>
    <p:spTree>
      <p:nvGrpSpPr>
        <p:cNvPr id="1" name=""/>
        <p:cNvGrpSpPr/>
        <p:nvPr/>
      </p:nvGrpSpPr>
      <p:grpSpPr>
        <a:xfrm>
          <a:off x="0" y="0"/>
          <a:ext cx="0" cy="0"/>
          <a:chOff x="0" y="0"/>
          <a:chExt cx="0" cy="0"/>
        </a:xfrm>
      </p:grpSpPr>
      <p:pic>
        <p:nvPicPr>
          <p:cNvPr id="6" name="Picture 5" descr="A group of people talking&#10;&#10;Description automatically generated with low confidence">
            <a:extLst>
              <a:ext uri="{FF2B5EF4-FFF2-40B4-BE49-F238E27FC236}">
                <a16:creationId xmlns:a16="http://schemas.microsoft.com/office/drawing/2014/main" id="{492820B0-7789-E757-699C-98F0328635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14607125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Title 2 Wht">
    <p:bg>
      <p:bgRef idx="1001">
        <a:schemeClr val="bg1"/>
      </p:bgRef>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C6E67CF-623A-19A6-6AAA-76A24B3701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23804767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1"/>
            <a:ext cx="5669280" cy="5386387"/>
          </a:xfrm>
        </p:spPr>
        <p:txBody>
          <a:bodyPr vert="horz" lIns="91440" tIns="45720" rIns="91440" bIns="45720" rtlCol="0">
            <a:noAutofit/>
          </a:bodyPr>
          <a:lstStyle>
            <a:lvl1pPr>
              <a:spcBef>
                <a:spcPts val="600"/>
              </a:spcBef>
              <a:defRPr lang="en-US" dirty="0" smtClean="0"/>
            </a:lvl1pPr>
            <a:lvl2pPr>
              <a:spcBef>
                <a:spcPts val="600"/>
              </a:spcBef>
              <a:defRPr lang="en-US" dirty="0" smtClean="0"/>
            </a:lvl2pPr>
            <a:lvl3pPr>
              <a:spcBef>
                <a:spcPts val="600"/>
              </a:spcBef>
              <a:defRPr lang="en-US" dirty="0" smtClean="0"/>
            </a:lvl3pPr>
            <a:lvl4pPr>
              <a:spcBef>
                <a:spcPts val="600"/>
              </a:spcBef>
              <a:defRPr lang="en-US" dirty="0" smtClean="0"/>
            </a:lvl4pPr>
            <a:lvl5pPr>
              <a:spcBef>
                <a:spcPts val="600"/>
              </a:spcBef>
              <a:defRPr/>
            </a:lvl5pPr>
            <a:lvl6pPr>
              <a:spcBef>
                <a:spcPts val="600"/>
              </a:spcBef>
              <a:defRPr/>
            </a:lvl6pPr>
            <a:lvl7pPr>
              <a:spcBef>
                <a:spcPts val="600"/>
              </a:spcBef>
              <a:defRPr/>
            </a:lvl7pPr>
            <a:lvl8pPr>
              <a:spcBef>
                <a:spcPts val="600"/>
              </a:spcBef>
              <a:defRPr/>
            </a:lvl8pPr>
            <a:lvl9pPr>
              <a:spcBef>
                <a:spcPts val="600"/>
              </a:spcBef>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F8E88456-CDC7-4CDE-AF31-8E4F9C7163F9}"/>
              </a:ext>
            </a:extLst>
          </p:cNvPr>
          <p:cNvSpPr>
            <a:spLocks noGrp="1"/>
          </p:cNvSpPr>
          <p:nvPr>
            <p:ph idx="11"/>
          </p:nvPr>
        </p:nvSpPr>
        <p:spPr>
          <a:xfrm>
            <a:off x="6217920" y="914401"/>
            <a:ext cx="5669280" cy="5386387"/>
          </a:xfrm>
        </p:spPr>
        <p:txBody>
          <a:bodyPr vert="horz" lIns="91440" tIns="45720" rIns="91440" bIns="45720" rtlCol="0">
            <a:noAutofit/>
          </a:bodyPr>
          <a:lstStyle>
            <a:lvl1pPr>
              <a:spcBef>
                <a:spcPts val="600"/>
              </a:spcBef>
              <a:defRPr lang="en-US" dirty="0" smtClean="0"/>
            </a:lvl1pPr>
            <a:lvl2pPr>
              <a:spcBef>
                <a:spcPts val="600"/>
              </a:spcBef>
              <a:defRPr lang="en-US" dirty="0" smtClean="0"/>
            </a:lvl2pPr>
            <a:lvl3pPr>
              <a:spcBef>
                <a:spcPts val="600"/>
              </a:spcBef>
              <a:defRPr lang="en-US" dirty="0" smtClean="0"/>
            </a:lvl3pPr>
            <a:lvl4pPr>
              <a:spcBef>
                <a:spcPts val="600"/>
              </a:spcBef>
              <a:defRPr lang="en-US" dirty="0" smtClean="0"/>
            </a:lvl4pPr>
            <a:lvl5pPr>
              <a:spcBef>
                <a:spcPts val="600"/>
              </a:spcBef>
              <a:defRPr/>
            </a:lvl5pPr>
            <a:lvl6pPr>
              <a:spcBef>
                <a:spcPts val="600"/>
              </a:spcBef>
              <a:defRPr/>
            </a:lvl6pPr>
            <a:lvl7pPr>
              <a:spcBef>
                <a:spcPts val="600"/>
              </a:spcBef>
              <a:defRPr/>
            </a:lvl7pPr>
            <a:lvl8pPr>
              <a:spcBef>
                <a:spcPts val="600"/>
              </a:spcBef>
              <a:defRPr/>
            </a:lvl8pPr>
            <a:lvl9pPr>
              <a:spcBef>
                <a:spcPts val="600"/>
              </a:spcBef>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A254351-518C-44E9-AD38-E02F28869B10}"/>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036680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2 Wht">
    <p:bg>
      <p:bgRef idx="1001">
        <a:schemeClr val="bg1"/>
      </p:bgRef>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40D5DB3-75ED-6924-244D-B2A3923E3A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968816"/>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bg1"/>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bg1"/>
                </a:solidFill>
              </a:defRPr>
            </a:lvl1pPr>
          </a:lstStyle>
          <a:p>
            <a:pPr lvl="0"/>
            <a:r>
              <a:rPr lang="en-US"/>
              <a:t>[Date]</a:t>
            </a:r>
          </a:p>
        </p:txBody>
      </p:sp>
    </p:spTree>
    <p:extLst>
      <p:ext uri="{BB962C8B-B14F-4D97-AF65-F5344CB8AC3E}">
        <p14:creationId xmlns:p14="http://schemas.microsoft.com/office/powerpoint/2010/main" val="13108369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Col Conten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457200" y="228600"/>
            <a:ext cx="11503152" cy="314325"/>
          </a:xfrm>
        </p:spPr>
        <p:txBody>
          <a:bodyPr>
            <a:noAutofit/>
          </a:bodyPr>
          <a:lstStyle>
            <a:lvl1pPr>
              <a:defRPr sz="1500"/>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845349"/>
      </p:ext>
    </p:extLst>
  </p:cSld>
  <p:clrMapOvr>
    <a:masterClrMapping/>
  </p:clrMapOvr>
  <p:extLst>
    <p:ext uri="{DCECCB84-F9BA-43D5-87BE-67443E8EF086}">
      <p15:sldGuideLst xmlns:p15="http://schemas.microsoft.com/office/powerpoint/2012/main">
        <p15:guide id="1" orient="horz" pos="1128">
          <p15:clr>
            <a:srgbClr val="FBAE40"/>
          </p15:clr>
        </p15:guide>
        <p15:guide id="4" orient="horz" pos="360">
          <p15:clr>
            <a:srgbClr val="FBAE40"/>
          </p15:clr>
        </p15:guide>
        <p15:guide id="5" orient="horz" pos="38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Col Conten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457200" y="228600"/>
            <a:ext cx="11503152" cy="314325"/>
          </a:xfrm>
        </p:spPr>
        <p:txBody>
          <a:bodyPr>
            <a:noAutofit/>
          </a:bodyPr>
          <a:lstStyle>
            <a:lvl1pPr>
              <a:defRPr sz="1500"/>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457200" y="571500"/>
            <a:ext cx="11503152"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457200" y="1790700"/>
            <a:ext cx="5522976"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A2B4493-6A99-BA42-BEA1-41782F2ED585}"/>
              </a:ext>
            </a:extLst>
          </p:cNvPr>
          <p:cNvSpPr>
            <a:spLocks noGrp="1"/>
          </p:cNvSpPr>
          <p:nvPr>
            <p:ph idx="14"/>
          </p:nvPr>
        </p:nvSpPr>
        <p:spPr>
          <a:xfrm>
            <a:off x="6437376" y="1790700"/>
            <a:ext cx="5522976"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699985"/>
      </p:ext>
    </p:extLst>
  </p:cSld>
  <p:clrMapOvr>
    <a:masterClrMapping/>
  </p:clrMapOvr>
  <p:extLst>
    <p:ext uri="{DCECCB84-F9BA-43D5-87BE-67443E8EF086}">
      <p15:sldGuideLst xmlns:p15="http://schemas.microsoft.com/office/powerpoint/2012/main">
        <p15:guide id="1" orient="horz" pos="1128">
          <p15:clr>
            <a:srgbClr val="FBAE40"/>
          </p15:clr>
        </p15:guide>
        <p15:guide id="4" pos="4052">
          <p15:clr>
            <a:srgbClr val="FBAE40"/>
          </p15:clr>
        </p15:guide>
        <p15:guide id="5" pos="3768">
          <p15:clr>
            <a:srgbClr val="FBAE40"/>
          </p15:clr>
        </p15:guide>
        <p15:guide id="6" orient="horz" pos="360">
          <p15:clr>
            <a:srgbClr val="FBAE40"/>
          </p15:clr>
        </p15:guide>
        <p15:guide id="7" orient="horz" pos="38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Col Pic Lf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6437376" y="228600"/>
            <a:ext cx="5522976" cy="314325"/>
          </a:xfrm>
        </p:spPr>
        <p:txBody>
          <a:bodyPr>
            <a:noAutofit/>
          </a:bodyPr>
          <a:lstStyle>
            <a:lvl1pPr>
              <a:defRPr sz="1500"/>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6437376" y="571500"/>
            <a:ext cx="5522976"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6437376" y="1790700"/>
            <a:ext cx="5522976"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1D245B3D-90B2-9A45-8009-F5623AE61488}"/>
              </a:ext>
            </a:extLst>
          </p:cNvPr>
          <p:cNvSpPr>
            <a:spLocks noGrp="1"/>
          </p:cNvSpPr>
          <p:nvPr>
            <p:ph type="pic" sz="quarter" idx="15"/>
          </p:nvPr>
        </p:nvSpPr>
        <p:spPr>
          <a:xfrm>
            <a:off x="0" y="0"/>
            <a:ext cx="5980176" cy="5375275"/>
          </a:xfrm>
          <a:solidFill>
            <a:schemeClr val="bg2"/>
          </a:solidFill>
        </p:spPr>
        <p:txBody>
          <a:bodyPr anchor="ctr" anchorCtr="0"/>
          <a:lstStyle>
            <a:lvl1pPr algn="ctr">
              <a:spcAft>
                <a:spcPts val="0"/>
              </a:spcAft>
              <a:defRPr sz="1600">
                <a:solidFill>
                  <a:srgbClr val="757575"/>
                </a:solidFill>
              </a:defRPr>
            </a:lvl1pPr>
          </a:lstStyle>
          <a:p>
            <a:r>
              <a:rPr lang="en-US"/>
              <a:t>Click icon to add picture</a:t>
            </a:r>
          </a:p>
        </p:txBody>
      </p:sp>
      <p:sp>
        <p:nvSpPr>
          <p:cNvPr id="9" name="Caption">
            <a:extLst>
              <a:ext uri="{FF2B5EF4-FFF2-40B4-BE49-F238E27FC236}">
                <a16:creationId xmlns:a16="http://schemas.microsoft.com/office/drawing/2014/main" id="{2A2B4493-6A99-BA42-BEA1-41782F2ED585}"/>
              </a:ext>
            </a:extLst>
          </p:cNvPr>
          <p:cNvSpPr>
            <a:spLocks noGrp="1"/>
          </p:cNvSpPr>
          <p:nvPr>
            <p:ph idx="14" hasCustomPrompt="1"/>
          </p:nvPr>
        </p:nvSpPr>
        <p:spPr>
          <a:xfrm>
            <a:off x="457200" y="5519854"/>
            <a:ext cx="5522976" cy="652346"/>
          </a:xfrm>
        </p:spPr>
        <p:txBody>
          <a:bodyPr>
            <a:noAutofit/>
          </a:bodyPr>
          <a:lstStyle>
            <a:lvl1pPr marL="0" indent="0">
              <a:spcAft>
                <a:spcPts val="400"/>
              </a:spcAft>
              <a:buFont typeface="Arial" panose="020B0604020202020204" pitchFamily="34" charset="0"/>
              <a:buNone/>
              <a:tabLst/>
              <a:defRPr sz="1400">
                <a:solidFill>
                  <a:srgbClr val="757575"/>
                </a:solidFill>
              </a:defRPr>
            </a:lvl1pPr>
            <a:lvl2pPr marL="0" indent="0">
              <a:spcAft>
                <a:spcPts val="400"/>
              </a:spcAft>
              <a:buNone/>
              <a:tabLst/>
              <a:defRPr sz="1400">
                <a:solidFill>
                  <a:srgbClr val="757575"/>
                </a:solidFill>
              </a:defRPr>
            </a:lvl2pPr>
            <a:lvl3pPr marL="0" indent="0">
              <a:spcAft>
                <a:spcPts val="400"/>
              </a:spcAft>
              <a:buNone/>
              <a:tabLst/>
              <a:defRPr sz="1400">
                <a:solidFill>
                  <a:srgbClr val="757575"/>
                </a:solidFill>
              </a:defRPr>
            </a:lvl3pPr>
            <a:lvl4pPr marL="0" indent="0">
              <a:spcAft>
                <a:spcPts val="400"/>
              </a:spcAft>
              <a:buNone/>
              <a:tabLst/>
              <a:defRPr sz="1400">
                <a:solidFill>
                  <a:srgbClr val="757575"/>
                </a:solidFill>
              </a:defRPr>
            </a:lvl4pPr>
            <a:lvl5pPr marL="0" indent="0">
              <a:spcAft>
                <a:spcPts val="400"/>
              </a:spcAft>
              <a:buNone/>
              <a:tabLst/>
              <a:defRPr sz="1400">
                <a:solidFill>
                  <a:srgbClr val="757575"/>
                </a:solidFill>
              </a:defRPr>
            </a:lvl5pPr>
          </a:lstStyle>
          <a:p>
            <a:pPr lvl="0"/>
            <a:r>
              <a:rPr lang="en-US"/>
              <a:t>[Caption]</a:t>
            </a:r>
          </a:p>
        </p:txBody>
      </p:sp>
    </p:spTree>
    <p:extLst>
      <p:ext uri="{BB962C8B-B14F-4D97-AF65-F5344CB8AC3E}">
        <p14:creationId xmlns:p14="http://schemas.microsoft.com/office/powerpoint/2010/main" val="3404910770"/>
      </p:ext>
    </p:extLst>
  </p:cSld>
  <p:clrMapOvr>
    <a:masterClrMapping/>
  </p:clrMapOvr>
  <p:extLst>
    <p:ext uri="{DCECCB84-F9BA-43D5-87BE-67443E8EF086}">
      <p15:sldGuideLst xmlns:p15="http://schemas.microsoft.com/office/powerpoint/2012/main">
        <p15:guide id="1" orient="horz" pos="1128">
          <p15:clr>
            <a:srgbClr val="FBAE40"/>
          </p15:clr>
        </p15:guide>
        <p15:guide id="4" pos="4052">
          <p15:clr>
            <a:srgbClr val="FBAE40"/>
          </p15:clr>
        </p15:guide>
        <p15:guide id="5" pos="3768">
          <p15:clr>
            <a:srgbClr val="FBAE40"/>
          </p15:clr>
        </p15:guide>
        <p15:guide id="6" orient="horz" pos="360">
          <p15:clr>
            <a:srgbClr val="FBAE40"/>
          </p15:clr>
        </p15:guide>
        <p15:guide id="7" orient="horz" pos="38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2 Wht">
    <p:bg>
      <p:bgRef idx="1001">
        <a:schemeClr val="bg1"/>
      </p:bgRef>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1ADFC1BC-D3E1-1043-50EB-69108748E1F9}"/>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73224"/>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bg1"/>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bg1"/>
                </a:solidFill>
              </a:defRPr>
            </a:lvl1pPr>
          </a:lstStyle>
          <a:p>
            <a:pPr lvl="0"/>
            <a:r>
              <a:rPr lang="en-US"/>
              <a:t>[Date]</a:t>
            </a:r>
          </a:p>
        </p:txBody>
      </p:sp>
    </p:spTree>
    <p:extLst>
      <p:ext uri="{BB962C8B-B14F-4D97-AF65-F5344CB8AC3E}">
        <p14:creationId xmlns:p14="http://schemas.microsoft.com/office/powerpoint/2010/main" val="26621725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2 Wh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2D20F8-D43B-2E12-F38F-F01F38E255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35359015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6_Title 2 Wht">
    <p:bg>
      <p:bgRef idx="1001">
        <a:schemeClr val="bg1"/>
      </p:bgRef>
    </p:bg>
    <p:spTree>
      <p:nvGrpSpPr>
        <p:cNvPr id="1" name=""/>
        <p:cNvGrpSpPr/>
        <p:nvPr/>
      </p:nvGrpSpPr>
      <p:grpSpPr>
        <a:xfrm>
          <a:off x="0" y="0"/>
          <a:ext cx="0" cy="0"/>
          <a:chOff x="0" y="0"/>
          <a:chExt cx="0" cy="0"/>
        </a:xfrm>
      </p:grpSpPr>
      <p:pic>
        <p:nvPicPr>
          <p:cNvPr id="6" name="Picture 5" descr="A group of people talking&#10;&#10;Description automatically generated with low confidence">
            <a:extLst>
              <a:ext uri="{FF2B5EF4-FFF2-40B4-BE49-F238E27FC236}">
                <a16:creationId xmlns:a16="http://schemas.microsoft.com/office/drawing/2014/main" id="{492820B0-7789-E757-699C-98F0328635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41661700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Title 2 Wht">
    <p:bg>
      <p:bgRef idx="1001">
        <a:schemeClr val="bg1"/>
      </p:bgRef>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C6E67CF-623A-19A6-6AAA-76A24B3701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39727952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Title 2 Wht">
    <p:bg>
      <p:bgRef idx="1001">
        <a:schemeClr val="bg1"/>
      </p:bgRef>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40D5DB3-75ED-6924-244D-B2A3923E3A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968816"/>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bg1"/>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bg1"/>
                </a:solidFill>
              </a:defRPr>
            </a:lvl1pPr>
          </a:lstStyle>
          <a:p>
            <a:pPr lvl="0"/>
            <a:r>
              <a:rPr lang="en-US"/>
              <a:t>[Date]</a:t>
            </a:r>
          </a:p>
        </p:txBody>
      </p:sp>
    </p:spTree>
    <p:extLst>
      <p:ext uri="{BB962C8B-B14F-4D97-AF65-F5344CB8AC3E}">
        <p14:creationId xmlns:p14="http://schemas.microsoft.com/office/powerpoint/2010/main" val="13470085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Col Conten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457200" y="228600"/>
            <a:ext cx="11503152" cy="314325"/>
          </a:xfrm>
        </p:spPr>
        <p:txBody>
          <a:bodyPr>
            <a:noAutofit/>
          </a:bodyPr>
          <a:lstStyle>
            <a:lvl1pPr>
              <a:defRPr sz="1500"/>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0545467"/>
      </p:ext>
    </p:extLst>
  </p:cSld>
  <p:clrMapOvr>
    <a:masterClrMapping/>
  </p:clrMapOvr>
  <p:extLst>
    <p:ext uri="{DCECCB84-F9BA-43D5-87BE-67443E8EF086}">
      <p15:sldGuideLst xmlns:p15="http://schemas.microsoft.com/office/powerpoint/2012/main">
        <p15:guide id="1" orient="horz" pos="1128">
          <p15:clr>
            <a:srgbClr val="FBAE40"/>
          </p15:clr>
        </p15:guide>
        <p15:guide id="4" orient="horz" pos="360">
          <p15:clr>
            <a:srgbClr val="FBAE40"/>
          </p15:clr>
        </p15:guide>
        <p15:guide id="5" orient="horz" pos="38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914401"/>
            <a:ext cx="5669280" cy="2634225"/>
          </a:xfrm>
        </p:spPr>
        <p:txBody>
          <a:bodyPr/>
          <a:lstStyle>
            <a:lvl1pPr marL="2286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2000"/>
            </a:lvl1pPr>
            <a:lvl2pPr marL="4572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1800"/>
            </a:lvl2pPr>
            <a:lvl3pPr marL="6858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1600"/>
            </a:lvl3pPr>
            <a:lvl4pPr marL="9144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1400"/>
            </a:lvl4pPr>
            <a:lvl5pPr>
              <a:buClr>
                <a:srgbClr val="00599F"/>
              </a:buClr>
              <a:defRPr sz="1400"/>
            </a:lvl5pPr>
            <a:lvl6pPr>
              <a:defRPr sz="1400"/>
            </a:lvl6pPr>
            <a:lvl7pPr>
              <a:defRPr sz="1400"/>
            </a:lvl7pPr>
            <a:lvl8pPr>
              <a:defRPr sz="1400"/>
            </a:lvl8pPr>
            <a:lvl9pPr>
              <a:defRPr sz="1400"/>
            </a:lvl9pPr>
          </a:lstStyle>
          <a:p>
            <a:pPr marL="228600" marR="0" lvl="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228600" marR="0" lvl="1"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228600" marR="0" lvl="2"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Third level</a:t>
            </a:r>
          </a:p>
          <a:p>
            <a:pPr marL="228600" marR="0" lvl="3"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Fourth level</a:t>
            </a:r>
          </a:p>
        </p:txBody>
      </p:sp>
      <p:sp>
        <p:nvSpPr>
          <p:cNvPr id="4" name="Content Placeholder 3"/>
          <p:cNvSpPr>
            <a:spLocks noGrp="1"/>
          </p:cNvSpPr>
          <p:nvPr>
            <p:ph sz="half" idx="2"/>
          </p:nvPr>
        </p:nvSpPr>
        <p:spPr>
          <a:xfrm>
            <a:off x="6217920" y="914401"/>
            <a:ext cx="5669280" cy="2634225"/>
          </a:xfrm>
        </p:spPr>
        <p:txBody>
          <a:bodyPr/>
          <a:lstStyle>
            <a:lvl1pPr marL="2286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2000"/>
            </a:lvl1pPr>
            <a:lvl2pPr marL="4572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1800"/>
            </a:lvl2pPr>
            <a:lvl3pPr marL="6858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1600"/>
            </a:lvl3pPr>
            <a:lvl4pPr marL="9144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1400"/>
            </a:lvl4pPr>
            <a:lvl5pPr>
              <a:buClr>
                <a:srgbClr val="00599F"/>
              </a:buClr>
              <a:defRPr sz="1400"/>
            </a:lvl5pPr>
            <a:lvl6pPr>
              <a:defRPr sz="1400"/>
            </a:lvl6pPr>
            <a:lvl7pPr>
              <a:defRPr sz="1400"/>
            </a:lvl7pPr>
            <a:lvl8pPr>
              <a:defRPr sz="1400"/>
            </a:lvl8pPr>
            <a:lvl9pPr>
              <a:defRPr sz="1400"/>
            </a:lvl9pPr>
          </a:lstStyle>
          <a:p>
            <a:pPr marL="228600" marR="0" lvl="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228600" marR="0" lvl="1"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228600" marR="0" lvl="2"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Third level</a:t>
            </a:r>
          </a:p>
          <a:p>
            <a:pPr marL="228600" marR="0" lvl="3"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Fourth level</a:t>
            </a:r>
          </a:p>
        </p:txBody>
      </p:sp>
      <p:sp>
        <p:nvSpPr>
          <p:cNvPr id="5" name="Content Placeholder 2"/>
          <p:cNvSpPr>
            <a:spLocks noGrp="1"/>
          </p:cNvSpPr>
          <p:nvPr>
            <p:ph sz="half" idx="10"/>
          </p:nvPr>
        </p:nvSpPr>
        <p:spPr>
          <a:xfrm>
            <a:off x="304800" y="3657601"/>
            <a:ext cx="5669280" cy="2634225"/>
          </a:xfrm>
        </p:spPr>
        <p:txBody>
          <a:bodyPr/>
          <a:lstStyle>
            <a:lvl1pPr marL="2286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2000"/>
            </a:lvl1pPr>
            <a:lvl2pPr marL="4572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1800"/>
            </a:lvl2pPr>
            <a:lvl3pPr marL="6858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1600"/>
            </a:lvl3pPr>
            <a:lvl4pPr marL="9144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1400"/>
            </a:lvl4pPr>
            <a:lvl5pPr>
              <a:buClr>
                <a:srgbClr val="00599F"/>
              </a:buClr>
              <a:defRPr sz="1400"/>
            </a:lvl5pPr>
            <a:lvl6pPr>
              <a:defRPr sz="1400"/>
            </a:lvl6pPr>
            <a:lvl7pPr>
              <a:defRPr sz="1400"/>
            </a:lvl7pPr>
            <a:lvl8pPr>
              <a:defRPr sz="1400"/>
            </a:lvl8pPr>
            <a:lvl9pPr>
              <a:defRPr sz="1400"/>
            </a:lvl9pPr>
          </a:lstStyle>
          <a:p>
            <a:pPr marL="228600" marR="0" lvl="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228600" marR="0" lvl="1"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228600" marR="0" lvl="2"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Third level</a:t>
            </a:r>
          </a:p>
          <a:p>
            <a:pPr marL="228600" marR="0" lvl="3"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Fourth level</a:t>
            </a:r>
          </a:p>
        </p:txBody>
      </p:sp>
      <p:sp>
        <p:nvSpPr>
          <p:cNvPr id="6" name="Content Placeholder 3"/>
          <p:cNvSpPr>
            <a:spLocks noGrp="1"/>
          </p:cNvSpPr>
          <p:nvPr>
            <p:ph sz="half" idx="11"/>
          </p:nvPr>
        </p:nvSpPr>
        <p:spPr>
          <a:xfrm>
            <a:off x="6217920" y="3657601"/>
            <a:ext cx="5669280" cy="2634225"/>
          </a:xfrm>
        </p:spPr>
        <p:txBody>
          <a:bodyPr/>
          <a:lstStyle>
            <a:lvl1pPr marL="2286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2000"/>
            </a:lvl1pPr>
            <a:lvl2pPr marL="4572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1800"/>
            </a:lvl2pPr>
            <a:lvl3pPr marL="6858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1600"/>
            </a:lvl3pPr>
            <a:lvl4pPr marL="914400" marR="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sz="1400"/>
            </a:lvl4pPr>
            <a:lvl5pPr>
              <a:buClr>
                <a:srgbClr val="00599F"/>
              </a:buClr>
              <a:defRPr sz="1400"/>
            </a:lvl5pPr>
            <a:lvl6pPr>
              <a:defRPr sz="1400"/>
            </a:lvl6pPr>
            <a:lvl7pPr>
              <a:defRPr sz="1400"/>
            </a:lvl7pPr>
            <a:lvl8pPr>
              <a:defRPr sz="1400"/>
            </a:lvl8pPr>
            <a:lvl9pPr>
              <a:defRPr sz="1400"/>
            </a:lvl9pPr>
          </a:lstStyle>
          <a:p>
            <a:pPr marL="228600" marR="0" lvl="0"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228600" marR="0" lvl="1"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228600" marR="0" lvl="2"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Third level</a:t>
            </a:r>
          </a:p>
          <a:p>
            <a:pPr marL="228600" marR="0" lvl="3" indent="-228600" algn="l" defTabSz="914400" rtl="0" eaLnBrk="1" fontAlgn="auto" latinLnBrk="0" hangingPunct="1">
              <a:lnSpc>
                <a:spcPct val="100000"/>
              </a:lnSpc>
              <a:spcBef>
                <a:spcPts val="600"/>
              </a:spcBef>
              <a:spcAft>
                <a:spcPts val="0"/>
              </a:spcAft>
              <a:buClr>
                <a:srgbClr val="005293"/>
              </a:buClr>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Fourth level</a:t>
            </a:r>
          </a:p>
        </p:txBody>
      </p:sp>
      <p:sp>
        <p:nvSpPr>
          <p:cNvPr id="9" name="Title 8">
            <a:extLst>
              <a:ext uri="{FF2B5EF4-FFF2-40B4-BE49-F238E27FC236}">
                <a16:creationId xmlns:a16="http://schemas.microsoft.com/office/drawing/2014/main" id="{D841234E-A402-4CE5-B5D0-2C4479E5741B}"/>
              </a:ext>
            </a:extLst>
          </p:cNvPr>
          <p:cNvSpPr>
            <a:spLocks noGrp="1"/>
          </p:cNvSpPr>
          <p:nvPr>
            <p:ph type="title"/>
          </p:nvPr>
        </p:nvSpPr>
        <p:spPr>
          <a:xfrm>
            <a:off x="304800" y="91440"/>
            <a:ext cx="11582400" cy="6858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1747553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Col Conten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457200" y="228600"/>
            <a:ext cx="11503152" cy="314325"/>
          </a:xfrm>
        </p:spPr>
        <p:txBody>
          <a:bodyPr>
            <a:noAutofit/>
          </a:bodyPr>
          <a:lstStyle>
            <a:lvl1pPr>
              <a:defRPr sz="1500"/>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457200" y="571500"/>
            <a:ext cx="11503152"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457200" y="1790700"/>
            <a:ext cx="5522976"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A2B4493-6A99-BA42-BEA1-41782F2ED585}"/>
              </a:ext>
            </a:extLst>
          </p:cNvPr>
          <p:cNvSpPr>
            <a:spLocks noGrp="1"/>
          </p:cNvSpPr>
          <p:nvPr>
            <p:ph idx="14"/>
          </p:nvPr>
        </p:nvSpPr>
        <p:spPr>
          <a:xfrm>
            <a:off x="6437376" y="1790700"/>
            <a:ext cx="5522976"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022648"/>
      </p:ext>
    </p:extLst>
  </p:cSld>
  <p:clrMapOvr>
    <a:masterClrMapping/>
  </p:clrMapOvr>
  <p:extLst>
    <p:ext uri="{DCECCB84-F9BA-43D5-87BE-67443E8EF086}">
      <p15:sldGuideLst xmlns:p15="http://schemas.microsoft.com/office/powerpoint/2012/main">
        <p15:guide id="1" orient="horz" pos="1128">
          <p15:clr>
            <a:srgbClr val="FBAE40"/>
          </p15:clr>
        </p15:guide>
        <p15:guide id="4" pos="4052">
          <p15:clr>
            <a:srgbClr val="FBAE40"/>
          </p15:clr>
        </p15:guide>
        <p15:guide id="5" pos="3768">
          <p15:clr>
            <a:srgbClr val="FBAE40"/>
          </p15:clr>
        </p15:guide>
        <p15:guide id="6" orient="horz" pos="360">
          <p15:clr>
            <a:srgbClr val="FBAE40"/>
          </p15:clr>
        </p15:guide>
        <p15:guide id="7" orient="horz" pos="38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Col Pic Lf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6437376" y="228600"/>
            <a:ext cx="5522976" cy="314325"/>
          </a:xfrm>
        </p:spPr>
        <p:txBody>
          <a:bodyPr>
            <a:noAutofit/>
          </a:bodyPr>
          <a:lstStyle>
            <a:lvl1pPr>
              <a:defRPr sz="1500"/>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6437376" y="571500"/>
            <a:ext cx="5522976"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6437376" y="1790700"/>
            <a:ext cx="5522976"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1D245B3D-90B2-9A45-8009-F5623AE61488}"/>
              </a:ext>
            </a:extLst>
          </p:cNvPr>
          <p:cNvSpPr>
            <a:spLocks noGrp="1"/>
          </p:cNvSpPr>
          <p:nvPr>
            <p:ph type="pic" sz="quarter" idx="15"/>
          </p:nvPr>
        </p:nvSpPr>
        <p:spPr>
          <a:xfrm>
            <a:off x="0" y="0"/>
            <a:ext cx="5980176" cy="5375275"/>
          </a:xfrm>
          <a:solidFill>
            <a:schemeClr val="bg2"/>
          </a:solidFill>
        </p:spPr>
        <p:txBody>
          <a:bodyPr anchor="ctr" anchorCtr="0"/>
          <a:lstStyle>
            <a:lvl1pPr algn="ctr">
              <a:spcAft>
                <a:spcPts val="0"/>
              </a:spcAft>
              <a:defRPr sz="1600">
                <a:solidFill>
                  <a:srgbClr val="757575"/>
                </a:solidFill>
              </a:defRPr>
            </a:lvl1pPr>
          </a:lstStyle>
          <a:p>
            <a:r>
              <a:rPr lang="en-US"/>
              <a:t>Click icon to add picture</a:t>
            </a:r>
          </a:p>
        </p:txBody>
      </p:sp>
      <p:sp>
        <p:nvSpPr>
          <p:cNvPr id="9" name="Caption">
            <a:extLst>
              <a:ext uri="{FF2B5EF4-FFF2-40B4-BE49-F238E27FC236}">
                <a16:creationId xmlns:a16="http://schemas.microsoft.com/office/drawing/2014/main" id="{2A2B4493-6A99-BA42-BEA1-41782F2ED585}"/>
              </a:ext>
            </a:extLst>
          </p:cNvPr>
          <p:cNvSpPr>
            <a:spLocks noGrp="1"/>
          </p:cNvSpPr>
          <p:nvPr>
            <p:ph idx="14" hasCustomPrompt="1"/>
          </p:nvPr>
        </p:nvSpPr>
        <p:spPr>
          <a:xfrm>
            <a:off x="457200" y="5519854"/>
            <a:ext cx="5522976" cy="652346"/>
          </a:xfrm>
        </p:spPr>
        <p:txBody>
          <a:bodyPr>
            <a:noAutofit/>
          </a:bodyPr>
          <a:lstStyle>
            <a:lvl1pPr marL="0" indent="0">
              <a:spcAft>
                <a:spcPts val="400"/>
              </a:spcAft>
              <a:buFont typeface="Arial" panose="020B0604020202020204" pitchFamily="34" charset="0"/>
              <a:buNone/>
              <a:tabLst/>
              <a:defRPr sz="1400">
                <a:solidFill>
                  <a:srgbClr val="757575"/>
                </a:solidFill>
              </a:defRPr>
            </a:lvl1pPr>
            <a:lvl2pPr marL="0" indent="0">
              <a:spcAft>
                <a:spcPts val="400"/>
              </a:spcAft>
              <a:buNone/>
              <a:tabLst/>
              <a:defRPr sz="1400">
                <a:solidFill>
                  <a:srgbClr val="757575"/>
                </a:solidFill>
              </a:defRPr>
            </a:lvl2pPr>
            <a:lvl3pPr marL="0" indent="0">
              <a:spcAft>
                <a:spcPts val="400"/>
              </a:spcAft>
              <a:buNone/>
              <a:tabLst/>
              <a:defRPr sz="1400">
                <a:solidFill>
                  <a:srgbClr val="757575"/>
                </a:solidFill>
              </a:defRPr>
            </a:lvl3pPr>
            <a:lvl4pPr marL="0" indent="0">
              <a:spcAft>
                <a:spcPts val="400"/>
              </a:spcAft>
              <a:buNone/>
              <a:tabLst/>
              <a:defRPr sz="1400">
                <a:solidFill>
                  <a:srgbClr val="757575"/>
                </a:solidFill>
              </a:defRPr>
            </a:lvl4pPr>
            <a:lvl5pPr marL="0" indent="0">
              <a:spcAft>
                <a:spcPts val="400"/>
              </a:spcAft>
              <a:buNone/>
              <a:tabLst/>
              <a:defRPr sz="1400">
                <a:solidFill>
                  <a:srgbClr val="757575"/>
                </a:solidFill>
              </a:defRPr>
            </a:lvl5pPr>
          </a:lstStyle>
          <a:p>
            <a:pPr lvl="0"/>
            <a:r>
              <a:rPr lang="en-US"/>
              <a:t>[Caption]</a:t>
            </a:r>
          </a:p>
        </p:txBody>
      </p:sp>
    </p:spTree>
    <p:extLst>
      <p:ext uri="{BB962C8B-B14F-4D97-AF65-F5344CB8AC3E}">
        <p14:creationId xmlns:p14="http://schemas.microsoft.com/office/powerpoint/2010/main" val="1490586216"/>
      </p:ext>
    </p:extLst>
  </p:cSld>
  <p:clrMapOvr>
    <a:masterClrMapping/>
  </p:clrMapOvr>
  <p:extLst>
    <p:ext uri="{DCECCB84-F9BA-43D5-87BE-67443E8EF086}">
      <p15:sldGuideLst xmlns:p15="http://schemas.microsoft.com/office/powerpoint/2012/main">
        <p15:guide id="1" orient="horz" pos="1128">
          <p15:clr>
            <a:srgbClr val="FBAE40"/>
          </p15:clr>
        </p15:guide>
        <p15:guide id="4" pos="4052">
          <p15:clr>
            <a:srgbClr val="FBAE40"/>
          </p15:clr>
        </p15:guide>
        <p15:guide id="5" pos="3768">
          <p15:clr>
            <a:srgbClr val="FBAE40"/>
          </p15:clr>
        </p15:guide>
        <p15:guide id="6" orient="horz" pos="360">
          <p15:clr>
            <a:srgbClr val="FBAE40"/>
          </p15:clr>
        </p15:guide>
        <p15:guide id="7" orient="horz" pos="38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Info Security Wht">
    <p:spTree>
      <p:nvGrpSpPr>
        <p:cNvPr id="1" name=""/>
        <p:cNvGrpSpPr/>
        <p:nvPr/>
      </p:nvGrpSpPr>
      <p:grpSpPr>
        <a:xfrm>
          <a:off x="0" y="0"/>
          <a:ext cx="0" cy="0"/>
          <a:chOff x="0" y="0"/>
          <a:chExt cx="0" cy="0"/>
        </a:xfrm>
      </p:grpSpPr>
      <p:pic>
        <p:nvPicPr>
          <p:cNvPr id="4" name="Logo" descr="Corning">
            <a:extLst>
              <a:ext uri="{FF2B5EF4-FFF2-40B4-BE49-F238E27FC236}">
                <a16:creationId xmlns:a16="http://schemas.microsoft.com/office/drawing/2014/main" id="{6CF0FA79-46CB-1048-2B8B-B9961C063145}"/>
              </a:ext>
            </a:extLst>
          </p:cNvPr>
          <p:cNvPicPr>
            <a:picLocks noChangeAspect="1"/>
          </p:cNvPicPr>
          <p:nvPr userDrawn="1"/>
        </p:nvPicPr>
        <p:blipFill>
          <a:blip r:embed="rId2"/>
          <a:stretch>
            <a:fillRect/>
          </a:stretch>
        </p:blipFill>
        <p:spPr>
          <a:xfrm>
            <a:off x="457200" y="6507790"/>
            <a:ext cx="914400" cy="134416"/>
          </a:xfrm>
          <a:prstGeom prst="rect">
            <a:avLst/>
          </a:prstGeom>
          <a:noFill/>
        </p:spPr>
      </p:pic>
      <p:sp>
        <p:nvSpPr>
          <p:cNvPr id="9" name="Freeform 8">
            <a:extLst>
              <a:ext uri="{FF2B5EF4-FFF2-40B4-BE49-F238E27FC236}">
                <a16:creationId xmlns:a16="http://schemas.microsoft.com/office/drawing/2014/main" id="{7F9B1CB1-8C87-684F-BBD7-4C8473336068}"/>
              </a:ext>
              <a:ext uri="{C183D7F6-B498-43B3-948B-1728B52AA6E4}">
                <adec:decorative xmlns:adec="http://schemas.microsoft.com/office/drawing/2017/decorative" val="1"/>
              </a:ext>
            </a:extLst>
          </p:cNvPr>
          <p:cNvSpPr/>
          <p:nvPr userDrawn="1"/>
        </p:nvSpPr>
        <p:spPr bwMode="hidden">
          <a:xfrm rot="16200000" flipH="1">
            <a:off x="6096000" y="762000"/>
            <a:ext cx="6858000" cy="5334000"/>
          </a:xfrm>
          <a:custGeom>
            <a:avLst/>
            <a:gdLst>
              <a:gd name="connsiteX0" fmla="*/ 5334000 w 6858000"/>
              <a:gd name="connsiteY0" fmla="*/ 3771900 h 5334000"/>
              <a:gd name="connsiteX1" fmla="*/ 5334000 w 6858000"/>
              <a:gd name="connsiteY1" fmla="*/ 5334000 h 5334000"/>
              <a:gd name="connsiteX2" fmla="*/ 6858000 w 6858000"/>
              <a:gd name="connsiteY2" fmla="*/ 5334000 h 5334000"/>
              <a:gd name="connsiteX3" fmla="*/ 5334000 w 6858000"/>
              <a:gd name="connsiteY3" fmla="*/ 0 h 5334000"/>
              <a:gd name="connsiteX4" fmla="*/ 5334000 w 6858000"/>
              <a:gd name="connsiteY4" fmla="*/ 1562100 h 5334000"/>
              <a:gd name="connsiteX5" fmla="*/ 6858000 w 6858000"/>
              <a:gd name="connsiteY5" fmla="*/ 0 h 5334000"/>
              <a:gd name="connsiteX6" fmla="*/ 0 w 6858000"/>
              <a:gd name="connsiteY6" fmla="*/ 5334000 h 5334000"/>
              <a:gd name="connsiteX7" fmla="*/ 5334000 w 6858000"/>
              <a:gd name="connsiteY7" fmla="*/ 5334000 h 5334000"/>
              <a:gd name="connsiteX8" fmla="*/ 2667000 w 6858000"/>
              <a:gd name="connsiteY8" fmla="*/ 2667000 h 5334000"/>
              <a:gd name="connsiteX9" fmla="*/ 0 w 6858000"/>
              <a:gd name="connsiteY9" fmla="*/ 0 h 5334000"/>
              <a:gd name="connsiteX10" fmla="*/ 2667000 w 6858000"/>
              <a:gd name="connsiteY10" fmla="*/ 2667000 h 5334000"/>
              <a:gd name="connsiteX11" fmla="*/ 5334000 w 6858000"/>
              <a:gd name="connsiteY11" fmla="*/ 0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5334000">
                <a:moveTo>
                  <a:pt x="5334000" y="3771900"/>
                </a:moveTo>
                <a:lnTo>
                  <a:pt x="5334000" y="5334000"/>
                </a:lnTo>
                <a:lnTo>
                  <a:pt x="6858000" y="5334000"/>
                </a:lnTo>
                <a:close/>
                <a:moveTo>
                  <a:pt x="5334000" y="0"/>
                </a:moveTo>
                <a:lnTo>
                  <a:pt x="5334000" y="1562100"/>
                </a:lnTo>
                <a:lnTo>
                  <a:pt x="6858000" y="0"/>
                </a:lnTo>
                <a:close/>
                <a:moveTo>
                  <a:pt x="0" y="5334000"/>
                </a:moveTo>
                <a:lnTo>
                  <a:pt x="5334000" y="5334000"/>
                </a:lnTo>
                <a:lnTo>
                  <a:pt x="2667000" y="2667000"/>
                </a:lnTo>
                <a:close/>
                <a:moveTo>
                  <a:pt x="0" y="0"/>
                </a:moveTo>
                <a:lnTo>
                  <a:pt x="2667000" y="2667000"/>
                </a:lnTo>
                <a:lnTo>
                  <a:pt x="5334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457200" y="571500"/>
            <a:ext cx="5980176"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457200" y="1790700"/>
            <a:ext cx="5980176"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936338"/>
      </p:ext>
    </p:extLst>
  </p:cSld>
  <p:clrMapOvr>
    <a:masterClrMapping/>
  </p:clrMapOvr>
  <p:extLst>
    <p:ext uri="{DCECCB84-F9BA-43D5-87BE-67443E8EF086}">
      <p15:sldGuideLst xmlns:p15="http://schemas.microsoft.com/office/powerpoint/2012/main">
        <p15:guide id="1" orient="horz" pos="1128">
          <p15:clr>
            <a:srgbClr val="FBAE40"/>
          </p15:clr>
        </p15:guide>
        <p15:guide id="4" orient="horz" pos="360">
          <p15:clr>
            <a:srgbClr val="FBAE40"/>
          </p15:clr>
        </p15:guide>
        <p15:guide id="5" pos="4056">
          <p15:clr>
            <a:srgbClr val="FBAE40"/>
          </p15:clr>
        </p15:guide>
        <p15:guide id="6" orient="horz" pos="388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2 Wht">
    <p:bg>
      <p:bgRef idx="1001">
        <a:schemeClr val="bg1"/>
      </p:bgRef>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1ADFC1BC-D3E1-1043-50EB-69108748E1F9}"/>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73224"/>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bg1"/>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bg1"/>
                </a:solidFill>
              </a:defRPr>
            </a:lvl1pPr>
          </a:lstStyle>
          <a:p>
            <a:pPr lvl="0"/>
            <a:r>
              <a:rPr lang="en-US"/>
              <a:t>[Date]</a:t>
            </a:r>
          </a:p>
        </p:txBody>
      </p:sp>
    </p:spTree>
    <p:extLst>
      <p:ext uri="{BB962C8B-B14F-4D97-AF65-F5344CB8AC3E}">
        <p14:creationId xmlns:p14="http://schemas.microsoft.com/office/powerpoint/2010/main" val="32296385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2 Wh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2D20F8-D43B-2E12-F38F-F01F38E255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41177811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6_Title 2 Wht">
    <p:bg>
      <p:bgRef idx="1001">
        <a:schemeClr val="bg1"/>
      </p:bgRef>
    </p:bg>
    <p:spTree>
      <p:nvGrpSpPr>
        <p:cNvPr id="1" name=""/>
        <p:cNvGrpSpPr/>
        <p:nvPr/>
      </p:nvGrpSpPr>
      <p:grpSpPr>
        <a:xfrm>
          <a:off x="0" y="0"/>
          <a:ext cx="0" cy="0"/>
          <a:chOff x="0" y="0"/>
          <a:chExt cx="0" cy="0"/>
        </a:xfrm>
      </p:grpSpPr>
      <p:pic>
        <p:nvPicPr>
          <p:cNvPr id="6" name="Picture 5" descr="A group of people talking&#10;&#10;Description automatically generated with low confidence">
            <a:extLst>
              <a:ext uri="{FF2B5EF4-FFF2-40B4-BE49-F238E27FC236}">
                <a16:creationId xmlns:a16="http://schemas.microsoft.com/office/drawing/2014/main" id="{492820B0-7789-E757-699C-98F0328635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31330681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5_Title 2 Wht">
    <p:bg>
      <p:bgRef idx="1001">
        <a:schemeClr val="bg1"/>
      </p:bgRef>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C6E67CF-623A-19A6-6AAA-76A24B3701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42224038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Title 2 Wht">
    <p:bg>
      <p:bgRef idx="1001">
        <a:schemeClr val="bg1"/>
      </p:bgRef>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40D5DB3-75ED-6924-244D-B2A3923E3A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968816"/>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457200" y="6134194"/>
            <a:ext cx="155448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457200" y="2228850"/>
            <a:ext cx="8970264" cy="1949450"/>
          </a:xfrm>
        </p:spPr>
        <p:txBody>
          <a:bodyPr anchor="t" anchorCtr="0">
            <a:noAutofit/>
          </a:bodyPr>
          <a:lstStyle>
            <a:lvl1pPr algn="l">
              <a:lnSpc>
                <a:spcPct val="85000"/>
              </a:lnSpc>
              <a:defRPr sz="4800">
                <a:solidFill>
                  <a:schemeClr val="bg1"/>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457200" y="4243388"/>
            <a:ext cx="8970264" cy="976312"/>
          </a:xfrm>
        </p:spPr>
        <p:txBody>
          <a:bodyPr>
            <a:noAutofit/>
          </a:bodyPr>
          <a:lstStyle>
            <a:lvl1pPr marL="0" indent="0" algn="l">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457200" y="5295900"/>
            <a:ext cx="3529584" cy="600075"/>
          </a:xfrm>
        </p:spPr>
        <p:txBody>
          <a:bodyPr/>
          <a:lstStyle>
            <a:lvl1pPr>
              <a:defRPr>
                <a:solidFill>
                  <a:schemeClr val="bg1"/>
                </a:solidFill>
              </a:defRPr>
            </a:lvl1pPr>
          </a:lstStyle>
          <a:p>
            <a:pPr lvl="0"/>
            <a:r>
              <a:rPr lang="en-US"/>
              <a:t>[Date]</a:t>
            </a:r>
          </a:p>
        </p:txBody>
      </p:sp>
    </p:spTree>
    <p:extLst>
      <p:ext uri="{BB962C8B-B14F-4D97-AF65-F5344CB8AC3E}">
        <p14:creationId xmlns:p14="http://schemas.microsoft.com/office/powerpoint/2010/main" val="5862692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Col Conten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457200" y="228600"/>
            <a:ext cx="11503152" cy="314325"/>
          </a:xfrm>
        </p:spPr>
        <p:txBody>
          <a:bodyPr>
            <a:noAutofit/>
          </a:bodyPr>
          <a:lstStyle>
            <a:lvl1pPr>
              <a:defRPr sz="1500"/>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1766758"/>
      </p:ext>
    </p:extLst>
  </p:cSld>
  <p:clrMapOvr>
    <a:masterClrMapping/>
  </p:clrMapOvr>
  <p:extLst>
    <p:ext uri="{DCECCB84-F9BA-43D5-87BE-67443E8EF086}">
      <p15:sldGuideLst xmlns:p15="http://schemas.microsoft.com/office/powerpoint/2012/main">
        <p15:guide id="1" orient="horz" pos="1128">
          <p15:clr>
            <a:srgbClr val="FBAE40"/>
          </p15:clr>
        </p15:guide>
        <p15:guide id="4" orient="horz" pos="360">
          <p15:clr>
            <a:srgbClr val="FBAE40"/>
          </p15:clr>
        </p15:guide>
        <p15:guide id="5" orient="horz" pos="388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Col Conten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457200" y="228600"/>
            <a:ext cx="11503152" cy="314325"/>
          </a:xfrm>
        </p:spPr>
        <p:txBody>
          <a:bodyPr>
            <a:noAutofit/>
          </a:bodyPr>
          <a:lstStyle>
            <a:lvl1pPr>
              <a:defRPr sz="1500"/>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457200" y="571500"/>
            <a:ext cx="11503152"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457200" y="1790700"/>
            <a:ext cx="5522976"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A2B4493-6A99-BA42-BEA1-41782F2ED585}"/>
              </a:ext>
            </a:extLst>
          </p:cNvPr>
          <p:cNvSpPr>
            <a:spLocks noGrp="1"/>
          </p:cNvSpPr>
          <p:nvPr>
            <p:ph idx="14"/>
          </p:nvPr>
        </p:nvSpPr>
        <p:spPr>
          <a:xfrm>
            <a:off x="6437376" y="1790700"/>
            <a:ext cx="5522976"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382565"/>
      </p:ext>
    </p:extLst>
  </p:cSld>
  <p:clrMapOvr>
    <a:masterClrMapping/>
  </p:clrMapOvr>
  <p:extLst>
    <p:ext uri="{DCECCB84-F9BA-43D5-87BE-67443E8EF086}">
      <p15:sldGuideLst xmlns:p15="http://schemas.microsoft.com/office/powerpoint/2012/main">
        <p15:guide id="1" orient="horz" pos="1128">
          <p15:clr>
            <a:srgbClr val="FBAE40"/>
          </p15:clr>
        </p15:guide>
        <p15:guide id="4" pos="4052">
          <p15:clr>
            <a:srgbClr val="FBAE40"/>
          </p15:clr>
        </p15:guide>
        <p15:guide id="5" pos="3768">
          <p15:clr>
            <a:srgbClr val="FBAE40"/>
          </p15:clr>
        </p15:guide>
        <p15:guide id="6" orient="horz" pos="360">
          <p15:clr>
            <a:srgbClr val="FBAE40"/>
          </p15:clr>
        </p15:guide>
        <p15:guide id="7" orient="horz" pos="38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323760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Col Pic Lf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6437376" y="228600"/>
            <a:ext cx="5522976" cy="314325"/>
          </a:xfrm>
        </p:spPr>
        <p:txBody>
          <a:bodyPr>
            <a:noAutofit/>
          </a:bodyPr>
          <a:lstStyle>
            <a:lvl1pPr>
              <a:defRPr sz="1500"/>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6437376" y="571500"/>
            <a:ext cx="5522976"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6437376" y="1790700"/>
            <a:ext cx="5522976"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1D245B3D-90B2-9A45-8009-F5623AE61488}"/>
              </a:ext>
            </a:extLst>
          </p:cNvPr>
          <p:cNvSpPr>
            <a:spLocks noGrp="1"/>
          </p:cNvSpPr>
          <p:nvPr>
            <p:ph type="pic" sz="quarter" idx="15"/>
          </p:nvPr>
        </p:nvSpPr>
        <p:spPr>
          <a:xfrm>
            <a:off x="0" y="0"/>
            <a:ext cx="5980176" cy="5375275"/>
          </a:xfrm>
          <a:solidFill>
            <a:schemeClr val="bg2"/>
          </a:solidFill>
        </p:spPr>
        <p:txBody>
          <a:bodyPr anchor="ctr" anchorCtr="0"/>
          <a:lstStyle>
            <a:lvl1pPr algn="ctr">
              <a:spcAft>
                <a:spcPts val="0"/>
              </a:spcAft>
              <a:defRPr sz="1600">
                <a:solidFill>
                  <a:srgbClr val="757575"/>
                </a:solidFill>
              </a:defRPr>
            </a:lvl1pPr>
          </a:lstStyle>
          <a:p>
            <a:r>
              <a:rPr lang="en-US"/>
              <a:t>Click icon to add picture</a:t>
            </a:r>
          </a:p>
        </p:txBody>
      </p:sp>
      <p:sp>
        <p:nvSpPr>
          <p:cNvPr id="9" name="Caption">
            <a:extLst>
              <a:ext uri="{FF2B5EF4-FFF2-40B4-BE49-F238E27FC236}">
                <a16:creationId xmlns:a16="http://schemas.microsoft.com/office/drawing/2014/main" id="{2A2B4493-6A99-BA42-BEA1-41782F2ED585}"/>
              </a:ext>
            </a:extLst>
          </p:cNvPr>
          <p:cNvSpPr>
            <a:spLocks noGrp="1"/>
          </p:cNvSpPr>
          <p:nvPr>
            <p:ph idx="14" hasCustomPrompt="1"/>
          </p:nvPr>
        </p:nvSpPr>
        <p:spPr>
          <a:xfrm>
            <a:off x="457200" y="5519854"/>
            <a:ext cx="5522976" cy="652346"/>
          </a:xfrm>
        </p:spPr>
        <p:txBody>
          <a:bodyPr>
            <a:noAutofit/>
          </a:bodyPr>
          <a:lstStyle>
            <a:lvl1pPr marL="0" indent="0">
              <a:spcAft>
                <a:spcPts val="400"/>
              </a:spcAft>
              <a:buFont typeface="Arial" panose="020B0604020202020204" pitchFamily="34" charset="0"/>
              <a:buNone/>
              <a:tabLst/>
              <a:defRPr sz="1400">
                <a:solidFill>
                  <a:srgbClr val="757575"/>
                </a:solidFill>
              </a:defRPr>
            </a:lvl1pPr>
            <a:lvl2pPr marL="0" indent="0">
              <a:spcAft>
                <a:spcPts val="400"/>
              </a:spcAft>
              <a:buNone/>
              <a:tabLst/>
              <a:defRPr sz="1400">
                <a:solidFill>
                  <a:srgbClr val="757575"/>
                </a:solidFill>
              </a:defRPr>
            </a:lvl2pPr>
            <a:lvl3pPr marL="0" indent="0">
              <a:spcAft>
                <a:spcPts val="400"/>
              </a:spcAft>
              <a:buNone/>
              <a:tabLst/>
              <a:defRPr sz="1400">
                <a:solidFill>
                  <a:srgbClr val="757575"/>
                </a:solidFill>
              </a:defRPr>
            </a:lvl3pPr>
            <a:lvl4pPr marL="0" indent="0">
              <a:spcAft>
                <a:spcPts val="400"/>
              </a:spcAft>
              <a:buNone/>
              <a:tabLst/>
              <a:defRPr sz="1400">
                <a:solidFill>
                  <a:srgbClr val="757575"/>
                </a:solidFill>
              </a:defRPr>
            </a:lvl4pPr>
            <a:lvl5pPr marL="0" indent="0">
              <a:spcAft>
                <a:spcPts val="400"/>
              </a:spcAft>
              <a:buNone/>
              <a:tabLst/>
              <a:defRPr sz="1400">
                <a:solidFill>
                  <a:srgbClr val="757575"/>
                </a:solidFill>
              </a:defRPr>
            </a:lvl5pPr>
          </a:lstStyle>
          <a:p>
            <a:pPr lvl="0"/>
            <a:r>
              <a:rPr lang="en-US"/>
              <a:t>[Caption]</a:t>
            </a:r>
          </a:p>
        </p:txBody>
      </p:sp>
    </p:spTree>
    <p:extLst>
      <p:ext uri="{BB962C8B-B14F-4D97-AF65-F5344CB8AC3E}">
        <p14:creationId xmlns:p14="http://schemas.microsoft.com/office/powerpoint/2010/main" val="2115803566"/>
      </p:ext>
    </p:extLst>
  </p:cSld>
  <p:clrMapOvr>
    <a:masterClrMapping/>
  </p:clrMapOvr>
  <p:extLst>
    <p:ext uri="{DCECCB84-F9BA-43D5-87BE-67443E8EF086}">
      <p15:sldGuideLst xmlns:p15="http://schemas.microsoft.com/office/powerpoint/2012/main">
        <p15:guide id="1" orient="horz" pos="1128">
          <p15:clr>
            <a:srgbClr val="FBAE40"/>
          </p15:clr>
        </p15:guide>
        <p15:guide id="4" pos="4052">
          <p15:clr>
            <a:srgbClr val="FBAE40"/>
          </p15:clr>
        </p15:guide>
        <p15:guide id="5" pos="3768">
          <p15:clr>
            <a:srgbClr val="FBAE40"/>
          </p15:clr>
        </p15:guide>
        <p15:guide id="6" orient="horz" pos="360">
          <p15:clr>
            <a:srgbClr val="FBAE40"/>
          </p15:clr>
        </p15:guide>
        <p15:guide id="7" orient="horz" pos="38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Info Security Wht">
    <p:spTree>
      <p:nvGrpSpPr>
        <p:cNvPr id="1" name=""/>
        <p:cNvGrpSpPr/>
        <p:nvPr/>
      </p:nvGrpSpPr>
      <p:grpSpPr>
        <a:xfrm>
          <a:off x="0" y="0"/>
          <a:ext cx="0" cy="0"/>
          <a:chOff x="0" y="0"/>
          <a:chExt cx="0" cy="0"/>
        </a:xfrm>
      </p:grpSpPr>
      <p:pic>
        <p:nvPicPr>
          <p:cNvPr id="4" name="Logo" descr="Corning">
            <a:extLst>
              <a:ext uri="{FF2B5EF4-FFF2-40B4-BE49-F238E27FC236}">
                <a16:creationId xmlns:a16="http://schemas.microsoft.com/office/drawing/2014/main" id="{6CF0FA79-46CB-1048-2B8B-B9961C063145}"/>
              </a:ext>
            </a:extLst>
          </p:cNvPr>
          <p:cNvPicPr>
            <a:picLocks noChangeAspect="1"/>
          </p:cNvPicPr>
          <p:nvPr userDrawn="1"/>
        </p:nvPicPr>
        <p:blipFill>
          <a:blip r:embed="rId2"/>
          <a:stretch>
            <a:fillRect/>
          </a:stretch>
        </p:blipFill>
        <p:spPr>
          <a:xfrm>
            <a:off x="457200" y="6507790"/>
            <a:ext cx="914400" cy="134416"/>
          </a:xfrm>
          <a:prstGeom prst="rect">
            <a:avLst/>
          </a:prstGeom>
          <a:noFill/>
        </p:spPr>
      </p:pic>
      <p:sp>
        <p:nvSpPr>
          <p:cNvPr id="9" name="Freeform 8">
            <a:extLst>
              <a:ext uri="{FF2B5EF4-FFF2-40B4-BE49-F238E27FC236}">
                <a16:creationId xmlns:a16="http://schemas.microsoft.com/office/drawing/2014/main" id="{7F9B1CB1-8C87-684F-BBD7-4C8473336068}"/>
              </a:ext>
              <a:ext uri="{C183D7F6-B498-43B3-948B-1728B52AA6E4}">
                <adec:decorative xmlns:adec="http://schemas.microsoft.com/office/drawing/2017/decorative" val="1"/>
              </a:ext>
            </a:extLst>
          </p:cNvPr>
          <p:cNvSpPr/>
          <p:nvPr userDrawn="1"/>
        </p:nvSpPr>
        <p:spPr bwMode="hidden">
          <a:xfrm rot="16200000" flipH="1">
            <a:off x="6096000" y="762000"/>
            <a:ext cx="6858000" cy="5334000"/>
          </a:xfrm>
          <a:custGeom>
            <a:avLst/>
            <a:gdLst>
              <a:gd name="connsiteX0" fmla="*/ 5334000 w 6858000"/>
              <a:gd name="connsiteY0" fmla="*/ 3771900 h 5334000"/>
              <a:gd name="connsiteX1" fmla="*/ 5334000 w 6858000"/>
              <a:gd name="connsiteY1" fmla="*/ 5334000 h 5334000"/>
              <a:gd name="connsiteX2" fmla="*/ 6858000 w 6858000"/>
              <a:gd name="connsiteY2" fmla="*/ 5334000 h 5334000"/>
              <a:gd name="connsiteX3" fmla="*/ 5334000 w 6858000"/>
              <a:gd name="connsiteY3" fmla="*/ 0 h 5334000"/>
              <a:gd name="connsiteX4" fmla="*/ 5334000 w 6858000"/>
              <a:gd name="connsiteY4" fmla="*/ 1562100 h 5334000"/>
              <a:gd name="connsiteX5" fmla="*/ 6858000 w 6858000"/>
              <a:gd name="connsiteY5" fmla="*/ 0 h 5334000"/>
              <a:gd name="connsiteX6" fmla="*/ 0 w 6858000"/>
              <a:gd name="connsiteY6" fmla="*/ 5334000 h 5334000"/>
              <a:gd name="connsiteX7" fmla="*/ 5334000 w 6858000"/>
              <a:gd name="connsiteY7" fmla="*/ 5334000 h 5334000"/>
              <a:gd name="connsiteX8" fmla="*/ 2667000 w 6858000"/>
              <a:gd name="connsiteY8" fmla="*/ 2667000 h 5334000"/>
              <a:gd name="connsiteX9" fmla="*/ 0 w 6858000"/>
              <a:gd name="connsiteY9" fmla="*/ 0 h 5334000"/>
              <a:gd name="connsiteX10" fmla="*/ 2667000 w 6858000"/>
              <a:gd name="connsiteY10" fmla="*/ 2667000 h 5334000"/>
              <a:gd name="connsiteX11" fmla="*/ 5334000 w 6858000"/>
              <a:gd name="connsiteY11" fmla="*/ 0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5334000">
                <a:moveTo>
                  <a:pt x="5334000" y="3771900"/>
                </a:moveTo>
                <a:lnTo>
                  <a:pt x="5334000" y="5334000"/>
                </a:lnTo>
                <a:lnTo>
                  <a:pt x="6858000" y="5334000"/>
                </a:lnTo>
                <a:close/>
                <a:moveTo>
                  <a:pt x="5334000" y="0"/>
                </a:moveTo>
                <a:lnTo>
                  <a:pt x="5334000" y="1562100"/>
                </a:lnTo>
                <a:lnTo>
                  <a:pt x="6858000" y="0"/>
                </a:lnTo>
                <a:close/>
                <a:moveTo>
                  <a:pt x="0" y="5334000"/>
                </a:moveTo>
                <a:lnTo>
                  <a:pt x="5334000" y="5334000"/>
                </a:lnTo>
                <a:lnTo>
                  <a:pt x="2667000" y="2667000"/>
                </a:lnTo>
                <a:close/>
                <a:moveTo>
                  <a:pt x="0" y="0"/>
                </a:moveTo>
                <a:lnTo>
                  <a:pt x="2667000" y="2667000"/>
                </a:lnTo>
                <a:lnTo>
                  <a:pt x="5334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457200" y="571500"/>
            <a:ext cx="5980176"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457200" y="1790700"/>
            <a:ext cx="5980176"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780917"/>
      </p:ext>
    </p:extLst>
  </p:cSld>
  <p:clrMapOvr>
    <a:masterClrMapping/>
  </p:clrMapOvr>
  <p:extLst>
    <p:ext uri="{DCECCB84-F9BA-43D5-87BE-67443E8EF086}">
      <p15:sldGuideLst xmlns:p15="http://schemas.microsoft.com/office/powerpoint/2012/main">
        <p15:guide id="1" orient="horz" pos="1128">
          <p15:clr>
            <a:srgbClr val="FBAE40"/>
          </p15:clr>
        </p15:guide>
        <p15:guide id="4" orient="horz" pos="360">
          <p15:clr>
            <a:srgbClr val="FBAE40"/>
          </p15:clr>
        </p15:guide>
        <p15:guide id="5" pos="4056">
          <p15:clr>
            <a:srgbClr val="FBAE40"/>
          </p15:clr>
        </p15:guide>
        <p15:guide id="6" orient="horz" pos="38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ue Two Content">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599207DE-776F-4F85-AE04-F76E8FE6F2D6}"/>
              </a:ext>
            </a:extLst>
          </p:cNvPr>
          <p:cNvSpPr>
            <a:spLocks noGrp="1"/>
          </p:cNvSpPr>
          <p:nvPr>
            <p:ph sz="quarter" idx="10"/>
          </p:nvPr>
        </p:nvSpPr>
        <p:spPr>
          <a:xfrm>
            <a:off x="304801" y="1215095"/>
            <a:ext cx="5666684" cy="5059680"/>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2115C3C8-D38F-45A7-9D30-030310533E6C}"/>
              </a:ext>
            </a:extLst>
          </p:cNvPr>
          <p:cNvSpPr>
            <a:spLocks noGrp="1"/>
          </p:cNvSpPr>
          <p:nvPr>
            <p:ph sz="quarter" idx="13"/>
          </p:nvPr>
        </p:nvSpPr>
        <p:spPr>
          <a:xfrm>
            <a:off x="6220038" y="1215095"/>
            <a:ext cx="5666684" cy="5059680"/>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F00CA51F-553F-48B5-852B-4362CFC3BF0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7995920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White Background - Title Only">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D326C2F2-D253-6D43-BB58-88DDAEEC9BAE}"/>
              </a:ext>
            </a:extLst>
          </p:cNvPr>
          <p:cNvSpPr>
            <a:spLocks noGrp="1"/>
          </p:cNvSpPr>
          <p:nvPr>
            <p:ph type="sldNum" sz="quarter" idx="10"/>
          </p:nvPr>
        </p:nvSpPr>
        <p:spPr>
          <a:xfrm>
            <a:off x="9358748" y="6356352"/>
            <a:ext cx="2494587" cy="365125"/>
          </a:xfrm>
          <a:prstGeom prst="rect">
            <a:avLst/>
          </a:prstGeom>
        </p:spPr>
        <p:txBody>
          <a:bodyPr/>
          <a:lstStyle/>
          <a:p>
            <a:fld id="{7C6B7BC5-B982-4288-96CD-A91D02B0A434}" type="slidenum">
              <a:rPr lang="en-US" smtClean="0"/>
              <a:pPr/>
              <a:t>‹#›</a:t>
            </a:fld>
            <a:endParaRPr lang="en-US"/>
          </a:p>
        </p:txBody>
      </p:sp>
      <p:sp>
        <p:nvSpPr>
          <p:cNvPr id="7" name="Title 1">
            <a:extLst>
              <a:ext uri="{FF2B5EF4-FFF2-40B4-BE49-F238E27FC236}">
                <a16:creationId xmlns:a16="http://schemas.microsoft.com/office/drawing/2014/main" id="{FCE2DBC1-940F-7B4A-AEE1-3FA9A0A84858}"/>
              </a:ext>
            </a:extLst>
          </p:cNvPr>
          <p:cNvSpPr>
            <a:spLocks noGrp="1"/>
          </p:cNvSpPr>
          <p:nvPr>
            <p:ph type="title"/>
          </p:nvPr>
        </p:nvSpPr>
        <p:spPr>
          <a:xfrm>
            <a:off x="838200" y="365127"/>
            <a:ext cx="10515600" cy="768216"/>
          </a:xfrm>
          <a:prstGeom prst="rect">
            <a:avLst/>
          </a:prstGeo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670668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987EA-C3E1-855A-9EDD-6FAE9025B95E}"/>
              </a:ext>
            </a:extLst>
          </p:cNvPr>
          <p:cNvSpPr>
            <a:spLocks noGrp="1"/>
          </p:cNvSpPr>
          <p:nvPr>
            <p:ph type="sldNum" sz="quarter" idx="10"/>
          </p:nvPr>
        </p:nvSpPr>
        <p:spPr/>
        <p:txBody>
          <a:bodyPr/>
          <a:lstStyle/>
          <a:p>
            <a:fld id="{9FBBB179-F8D5-C345-885D-36A3B3A51673}" type="slidenum">
              <a:rPr lang="en-US" smtClean="0"/>
              <a:pPr/>
              <a:t>‹#›</a:t>
            </a:fld>
            <a:endParaRPr lang="en-US"/>
          </a:p>
        </p:txBody>
      </p:sp>
    </p:spTree>
    <p:extLst>
      <p:ext uri="{BB962C8B-B14F-4D97-AF65-F5344CB8AC3E}">
        <p14:creationId xmlns:p14="http://schemas.microsoft.com/office/powerpoint/2010/main" val="17856641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769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Content +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8E65116-C1DE-4146-ABBC-C89B896AE320}"/>
              </a:ext>
            </a:extLst>
          </p:cNvPr>
          <p:cNvSpPr>
            <a:spLocks noGrp="1"/>
          </p:cNvSpPr>
          <p:nvPr>
            <p:ph type="body" sz="quarter" idx="10" hasCustomPrompt="1"/>
          </p:nvPr>
        </p:nvSpPr>
        <p:spPr>
          <a:xfrm>
            <a:off x="304800" y="118872"/>
            <a:ext cx="11582400" cy="320040"/>
          </a:xfrm>
        </p:spPr>
        <p:txBody>
          <a:bodyPr lIns="91440" tIns="45720" rIns="91440" bIns="45720" anchor="b" anchorCtr="0"/>
          <a:lstStyle>
            <a:lvl1pPr marL="0" indent="0">
              <a:buFontTx/>
              <a:buNone/>
              <a:defRPr sz="2000">
                <a:solidFill>
                  <a:schemeClr val="accent1"/>
                </a:solidFill>
                <a:latin typeface="+mj-lt"/>
              </a:defRPr>
            </a:lvl1pPr>
          </a:lstStyle>
          <a:p>
            <a:pPr lvl="0"/>
            <a:r>
              <a:rPr lang="en-US"/>
              <a:t>Click to add subtitle</a:t>
            </a:r>
          </a:p>
        </p:txBody>
      </p:sp>
      <p:sp>
        <p:nvSpPr>
          <p:cNvPr id="6" name="Content Placeholder 5">
            <a:extLst>
              <a:ext uri="{FF2B5EF4-FFF2-40B4-BE49-F238E27FC236}">
                <a16:creationId xmlns:a16="http://schemas.microsoft.com/office/drawing/2014/main" id="{D8C2680B-321F-47F3-A06A-C04A64E06362}"/>
              </a:ext>
            </a:extLst>
          </p:cNvPr>
          <p:cNvSpPr>
            <a:spLocks noGrp="1"/>
          </p:cNvSpPr>
          <p:nvPr>
            <p:ph sz="quarter" idx="11"/>
          </p:nvPr>
        </p:nvSpPr>
        <p:spPr>
          <a:xfrm>
            <a:off x="304800" y="914400"/>
            <a:ext cx="11582400" cy="5386388"/>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1D1046DB-8BC2-4557-9EE0-3FF7A018C05C}"/>
              </a:ext>
            </a:extLst>
          </p:cNvPr>
          <p:cNvSpPr>
            <a:spLocks noGrp="1"/>
          </p:cNvSpPr>
          <p:nvPr>
            <p:ph type="title"/>
          </p:nvPr>
        </p:nvSpPr>
        <p:spPr>
          <a:xfrm>
            <a:off x="304800" y="91440"/>
            <a:ext cx="11582400" cy="685800"/>
          </a:xfrm>
        </p:spPr>
        <p:txBody>
          <a:bodyPr/>
          <a:lstStyle/>
          <a:p>
            <a:r>
              <a:rPr lang="en-US"/>
              <a:t>Click to edit Master title style</a:t>
            </a:r>
          </a:p>
        </p:txBody>
      </p:sp>
    </p:spTree>
    <p:extLst>
      <p:ext uri="{BB962C8B-B14F-4D97-AF65-F5344CB8AC3E}">
        <p14:creationId xmlns:p14="http://schemas.microsoft.com/office/powerpoint/2010/main" val="959122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Two Content +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1"/>
            <a:ext cx="5669280" cy="5386386"/>
          </a:xfrm>
        </p:spPr>
        <p:txBody>
          <a:bodyPr vert="horz" lIns="91440" tIns="45720" rIns="91440" bIns="45720" rtlCol="0">
            <a:noAutofit/>
          </a:bodyPr>
          <a:lstStyle>
            <a:lvl1pPr>
              <a:spcBef>
                <a:spcPts val="600"/>
              </a:spcBef>
              <a:defRPr lang="en-US" dirty="0" smtClean="0"/>
            </a:lvl1pPr>
            <a:lvl2pPr>
              <a:spcBef>
                <a:spcPts val="600"/>
              </a:spcBef>
              <a:defRPr lang="en-US" dirty="0" smtClean="0"/>
            </a:lvl2pPr>
            <a:lvl3pPr>
              <a:spcBef>
                <a:spcPts val="600"/>
              </a:spcBef>
              <a:defRPr lang="en-US" dirty="0" smtClean="0"/>
            </a:lvl3pPr>
            <a:lvl4pPr>
              <a:spcBef>
                <a:spcPts val="600"/>
              </a:spcBef>
              <a:defRPr lang="en-US" dirty="0" smtClean="0"/>
            </a:lvl4pPr>
            <a:lvl5pPr>
              <a:spcBef>
                <a:spcPts val="600"/>
              </a:spcBef>
              <a:defRPr/>
            </a:lvl5pPr>
            <a:lvl6pPr>
              <a:spcBef>
                <a:spcPts val="600"/>
              </a:spcBef>
              <a:defRPr/>
            </a:lvl6pPr>
            <a:lvl7pPr>
              <a:spcBef>
                <a:spcPts val="600"/>
              </a:spcBef>
              <a:defRPr/>
            </a:lvl7pPr>
            <a:lvl8pPr>
              <a:spcBef>
                <a:spcPts val="600"/>
              </a:spcBef>
              <a:defRPr/>
            </a:lvl8pPr>
            <a:lvl9pPr>
              <a:spcBef>
                <a:spcPts val="600"/>
              </a:spcBef>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F8E88456-CDC7-4CDE-AF31-8E4F9C7163F9}"/>
              </a:ext>
            </a:extLst>
          </p:cNvPr>
          <p:cNvSpPr>
            <a:spLocks noGrp="1"/>
          </p:cNvSpPr>
          <p:nvPr>
            <p:ph idx="11"/>
          </p:nvPr>
        </p:nvSpPr>
        <p:spPr>
          <a:xfrm>
            <a:off x="6217920" y="914401"/>
            <a:ext cx="5669280" cy="5386386"/>
          </a:xfrm>
        </p:spPr>
        <p:txBody>
          <a:bodyPr vert="horz" lIns="91440" tIns="45720" rIns="91440" bIns="45720" rtlCol="0">
            <a:noAutofit/>
          </a:bodyPr>
          <a:lstStyle>
            <a:lvl1pPr>
              <a:spcBef>
                <a:spcPts val="600"/>
              </a:spcBef>
              <a:defRPr lang="en-US" dirty="0" smtClean="0"/>
            </a:lvl1pPr>
            <a:lvl2pPr>
              <a:spcBef>
                <a:spcPts val="600"/>
              </a:spcBef>
              <a:defRPr lang="en-US" dirty="0" smtClean="0"/>
            </a:lvl2pPr>
            <a:lvl3pPr>
              <a:spcBef>
                <a:spcPts val="600"/>
              </a:spcBef>
              <a:defRPr lang="en-US" dirty="0" smtClean="0"/>
            </a:lvl3pPr>
            <a:lvl4pPr>
              <a:spcBef>
                <a:spcPts val="600"/>
              </a:spcBef>
              <a:defRPr lang="en-US" dirty="0" smtClean="0"/>
            </a:lvl4pPr>
            <a:lvl5pPr>
              <a:spcBef>
                <a:spcPts val="600"/>
              </a:spcBef>
              <a:defRPr/>
            </a:lvl5pPr>
            <a:lvl6pPr>
              <a:spcBef>
                <a:spcPts val="600"/>
              </a:spcBef>
              <a:defRPr/>
            </a:lvl6pPr>
            <a:lvl7pPr>
              <a:spcBef>
                <a:spcPts val="600"/>
              </a:spcBef>
              <a:defRPr/>
            </a:lvl7pPr>
            <a:lvl8pPr>
              <a:spcBef>
                <a:spcPts val="600"/>
              </a:spcBef>
              <a:defRPr/>
            </a:lvl8pPr>
            <a:lvl9pPr>
              <a:spcBef>
                <a:spcPts val="600"/>
              </a:spcBef>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304800" y="91440"/>
            <a:ext cx="11582400" cy="685800"/>
          </a:xfrm>
        </p:spPr>
        <p:txBody>
          <a:bodyPr vert="horz" lIns="91440" tIns="45720" rIns="91440" bIns="45720" rtlCol="0" anchor="b" anchorCtr="0">
            <a:noAutofit/>
          </a:bodyPr>
          <a:lstStyle>
            <a:lvl1pPr>
              <a:defRPr lang="en-US" dirty="0"/>
            </a:lvl1pPr>
          </a:lstStyle>
          <a:p>
            <a:pPr lvl="0"/>
            <a:r>
              <a:rPr lang="en-US"/>
              <a:t>Click to edit Master title style</a:t>
            </a:r>
          </a:p>
        </p:txBody>
      </p:sp>
      <p:sp>
        <p:nvSpPr>
          <p:cNvPr id="9" name="Text Placeholder 4">
            <a:extLst>
              <a:ext uri="{FF2B5EF4-FFF2-40B4-BE49-F238E27FC236}">
                <a16:creationId xmlns:a16="http://schemas.microsoft.com/office/drawing/2014/main" id="{28E65116-C1DE-4146-ABBC-C89B896AE320}"/>
              </a:ext>
            </a:extLst>
          </p:cNvPr>
          <p:cNvSpPr>
            <a:spLocks noGrp="1"/>
          </p:cNvSpPr>
          <p:nvPr>
            <p:ph type="body" sz="quarter" idx="10" hasCustomPrompt="1"/>
          </p:nvPr>
        </p:nvSpPr>
        <p:spPr>
          <a:xfrm>
            <a:off x="304800" y="120812"/>
            <a:ext cx="11582400" cy="320040"/>
          </a:xfrm>
        </p:spPr>
        <p:txBody>
          <a:bodyPr lIns="91440" tIns="45720" rIns="91440" bIns="45720" anchor="b" anchorCtr="0"/>
          <a:lstStyle>
            <a:lvl1pPr marL="0" indent="0">
              <a:buFontTx/>
              <a:buNone/>
              <a:defRPr sz="2000">
                <a:solidFill>
                  <a:schemeClr val="accent1"/>
                </a:solidFill>
                <a:latin typeface="+mj-lt"/>
              </a:defRPr>
            </a:lvl1pPr>
          </a:lstStyle>
          <a:p>
            <a:pPr lvl="0"/>
            <a:r>
              <a:rPr lang="en-US"/>
              <a:t>Click to add subtitle</a:t>
            </a:r>
          </a:p>
        </p:txBody>
      </p:sp>
    </p:spTree>
    <p:extLst>
      <p:ext uri="{BB962C8B-B14F-4D97-AF65-F5344CB8AC3E}">
        <p14:creationId xmlns:p14="http://schemas.microsoft.com/office/powerpoint/2010/main" val="113529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Title + Subtitle">
    <p:spTree>
      <p:nvGrpSpPr>
        <p:cNvPr id="1" name=""/>
        <p:cNvGrpSpPr/>
        <p:nvPr/>
      </p:nvGrpSpPr>
      <p:grpSpPr>
        <a:xfrm>
          <a:off x="0" y="0"/>
          <a:ext cx="0" cy="0"/>
          <a:chOff x="0" y="0"/>
          <a:chExt cx="0" cy="0"/>
        </a:xfrm>
      </p:grpSpPr>
      <p:sp>
        <p:nvSpPr>
          <p:cNvPr id="5" name="Title 1"/>
          <p:cNvSpPr>
            <a:spLocks noGrp="1"/>
          </p:cNvSpPr>
          <p:nvPr>
            <p:ph type="title"/>
          </p:nvPr>
        </p:nvSpPr>
        <p:spPr>
          <a:xfrm>
            <a:off x="304800" y="91440"/>
            <a:ext cx="11582400" cy="685800"/>
          </a:xfrm>
        </p:spPr>
        <p:txBody>
          <a:bodyPr vert="horz" lIns="91440" tIns="45720" rIns="91440" bIns="45720" rtlCol="0" anchor="b" anchorCtr="0">
            <a:noAutofit/>
          </a:bodyPr>
          <a:lstStyle>
            <a:lvl1pPr>
              <a:defRPr lang="en-US" dirty="0"/>
            </a:lvl1pPr>
          </a:lstStyle>
          <a:p>
            <a:pPr lvl="0"/>
            <a:r>
              <a:rPr lang="en-US"/>
              <a:t>Click to edit Master title style</a:t>
            </a:r>
          </a:p>
        </p:txBody>
      </p:sp>
      <p:sp>
        <p:nvSpPr>
          <p:cNvPr id="6" name="Text Placeholder 4">
            <a:extLst>
              <a:ext uri="{FF2B5EF4-FFF2-40B4-BE49-F238E27FC236}">
                <a16:creationId xmlns:a16="http://schemas.microsoft.com/office/drawing/2014/main" id="{28E65116-C1DE-4146-ABBC-C89B896AE320}"/>
              </a:ext>
            </a:extLst>
          </p:cNvPr>
          <p:cNvSpPr>
            <a:spLocks noGrp="1"/>
          </p:cNvSpPr>
          <p:nvPr>
            <p:ph type="body" sz="quarter" idx="10" hasCustomPrompt="1"/>
          </p:nvPr>
        </p:nvSpPr>
        <p:spPr>
          <a:xfrm>
            <a:off x="304800" y="118872"/>
            <a:ext cx="11582400" cy="320040"/>
          </a:xfrm>
        </p:spPr>
        <p:txBody>
          <a:bodyPr lIns="91440" tIns="45720" rIns="91440" bIns="45720" anchor="b" anchorCtr="0"/>
          <a:lstStyle>
            <a:lvl1pPr marL="0" indent="0">
              <a:buFontTx/>
              <a:buNone/>
              <a:defRPr sz="2000">
                <a:solidFill>
                  <a:schemeClr val="accent1"/>
                </a:solidFill>
                <a:latin typeface="+mj-lt"/>
              </a:defRPr>
            </a:lvl1pPr>
          </a:lstStyle>
          <a:p>
            <a:pPr lvl="0"/>
            <a:r>
              <a:rPr lang="en-US"/>
              <a:t>Click to add subtitle</a:t>
            </a:r>
          </a:p>
        </p:txBody>
      </p:sp>
    </p:spTree>
    <p:extLst>
      <p:ext uri="{BB962C8B-B14F-4D97-AF65-F5344CB8AC3E}">
        <p14:creationId xmlns:p14="http://schemas.microsoft.com/office/powerpoint/2010/main" val="285524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21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Blue Transition Slide">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1730693"/>
            <a:ext cx="7924800" cy="1682241"/>
          </a:xfrm>
        </p:spPr>
        <p:txBody>
          <a:bodyPr wrap="square" lIns="91440" tIns="45720" rIns="91440" bIns="45720" anchor="b">
            <a:noAutofit/>
          </a:bodyPr>
          <a:lstStyle>
            <a:lvl1pPr algn="l">
              <a:lnSpc>
                <a:spcPct val="90000"/>
              </a:lnSpc>
              <a:defRPr sz="2200" b="1" cap="none">
                <a:solidFill>
                  <a:schemeClr val="tx1"/>
                </a:solidFill>
              </a:defRPr>
            </a:lvl1pPr>
          </a:lstStyle>
          <a:p>
            <a:r>
              <a:rPr lang="en-US"/>
              <a:t>Click to edit Master title style</a:t>
            </a:r>
          </a:p>
        </p:txBody>
      </p:sp>
      <p:sp>
        <p:nvSpPr>
          <p:cNvPr id="3" name="Text Placeholder 2"/>
          <p:cNvSpPr>
            <a:spLocks noGrp="1"/>
          </p:cNvSpPr>
          <p:nvPr userDrawn="1">
            <p:ph type="body" idx="1" hasCustomPrompt="1"/>
          </p:nvPr>
        </p:nvSpPr>
        <p:spPr>
          <a:xfrm>
            <a:off x="609600" y="3463437"/>
            <a:ext cx="7924800" cy="2083377"/>
          </a:xfrm>
        </p:spPr>
        <p:txBody>
          <a:bodyPr wrap="square" lIns="91440" tIns="45720" rIns="91440" bIns="45720" anchor="t">
            <a:noAutofit/>
          </a:bodyPr>
          <a:lstStyle>
            <a:lvl1pPr marL="0" indent="0">
              <a:spcBef>
                <a:spcPts val="0"/>
              </a:spcBef>
              <a:buNone/>
              <a:defRPr sz="1800" cap="none">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1853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7.emf"/><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7.emf"/><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7.emf"/><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3A0F3D-043A-4F3B-8FFA-C1FC7BB308BD}"/>
              </a:ext>
            </a:extLst>
          </p:cNvPr>
          <p:cNvPicPr>
            <a:picLocks noChangeAspect="1"/>
          </p:cNvPicPr>
          <p:nvPr userDrawn="1"/>
        </p:nvPicPr>
        <p:blipFill>
          <a:blip r:embed="rId17"/>
          <a:stretch>
            <a:fillRect/>
          </a:stretch>
        </p:blipFill>
        <p:spPr>
          <a:xfrm>
            <a:off x="240620" y="6520438"/>
            <a:ext cx="956413" cy="209546"/>
          </a:xfrm>
          <a:prstGeom prst="rect">
            <a:avLst/>
          </a:prstGeom>
        </p:spPr>
      </p:pic>
      <p:sp>
        <p:nvSpPr>
          <p:cNvPr id="2" name="Title Placeholder 1"/>
          <p:cNvSpPr>
            <a:spLocks noGrp="1"/>
          </p:cNvSpPr>
          <p:nvPr>
            <p:ph type="title"/>
          </p:nvPr>
        </p:nvSpPr>
        <p:spPr>
          <a:xfrm>
            <a:off x="304800" y="91440"/>
            <a:ext cx="11582400" cy="685800"/>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304800" y="914400"/>
            <a:ext cx="11582400" cy="538638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Box 26"/>
          <p:cNvSpPr txBox="1"/>
          <p:nvPr userDrawn="1"/>
        </p:nvSpPr>
        <p:spPr>
          <a:xfrm>
            <a:off x="11277600" y="6547104"/>
            <a:ext cx="609600" cy="182880"/>
          </a:xfrm>
          <a:prstGeom prst="rect">
            <a:avLst/>
          </a:prstGeom>
        </p:spPr>
        <p:txBody>
          <a:bodyPr vert="horz" lIns="0" tIns="45720" rIns="0" bIns="45720" rtlCol="0" anchor="ctr"/>
          <a:lstStyle/>
          <a:p>
            <a:pPr marL="0" algn="r" defTabSz="914400" rtl="0" eaLnBrk="1" latinLnBrk="0" hangingPunct="1"/>
            <a:fld id="{6BD60253-A662-F240-BA74-86737CD619AE}" type="slidenum">
              <a:rPr lang="en-US" sz="1000" kern="1200" baseline="0" smtClean="0">
                <a:solidFill>
                  <a:srgbClr val="000000"/>
                </a:solidFill>
                <a:latin typeface="+mn-lt"/>
                <a:ea typeface="+mn-ea"/>
                <a:cs typeface="+mn-cs"/>
              </a:rPr>
              <a:pPr marL="0" algn="r" defTabSz="914400" rtl="0" eaLnBrk="1" latinLnBrk="0" hangingPunct="1"/>
              <a:t>‹#›</a:t>
            </a:fld>
            <a:endParaRPr lang="en-US" sz="1000" kern="1200">
              <a:solidFill>
                <a:srgbClr val="000000"/>
              </a:solidFill>
              <a:latin typeface="+mn-lt"/>
              <a:ea typeface="+mn-ea"/>
              <a:cs typeface="+mn-cs"/>
            </a:endParaRPr>
          </a:p>
        </p:txBody>
      </p:sp>
      <p:sp>
        <p:nvSpPr>
          <p:cNvPr id="4" name="Footer Placeholder 3">
            <a:extLst>
              <a:ext uri="{FF2B5EF4-FFF2-40B4-BE49-F238E27FC236}">
                <a16:creationId xmlns:a16="http://schemas.microsoft.com/office/drawing/2014/main" id="{852F51EC-3490-4754-8968-4D71E71062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72807007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hf hdr="0" dt="0"/>
  <p:txStyles>
    <p:titleStyle>
      <a:lvl1pPr algn="l" defTabSz="914400" rtl="0" eaLnBrk="1" latinLnBrk="0" hangingPunct="1">
        <a:spcBef>
          <a:spcPct val="0"/>
        </a:spcBef>
        <a:buNone/>
        <a:defRPr sz="2200" b="1" kern="1200">
          <a:solidFill>
            <a:schemeClr val="tx1"/>
          </a:solidFill>
          <a:latin typeface="+mj-lt"/>
          <a:ea typeface="+mj-ea"/>
          <a:cs typeface="+mj-cs"/>
        </a:defRPr>
      </a:lvl1pPr>
    </p:titleStyle>
    <p:bodyStyle>
      <a:lvl1pPr marL="228600" indent="-228600" algn="l" defTabSz="914400" rtl="0" eaLnBrk="1" latinLnBrk="0" hangingPunct="1">
        <a:spcBef>
          <a:spcPts val="600"/>
        </a:spcBef>
        <a:buClr>
          <a:schemeClr val="accent1"/>
        </a:buClr>
        <a:buFont typeface="Arial" pitchFamily="34" charset="0"/>
        <a:buChar char="•"/>
        <a:defRPr lang="en-US" sz="2000" kern="1200" dirty="0">
          <a:solidFill>
            <a:schemeClr val="tx1"/>
          </a:solidFill>
          <a:latin typeface="+mn-lt"/>
          <a:ea typeface="+mn-ea"/>
          <a:cs typeface="+mn-cs"/>
        </a:defRPr>
      </a:lvl1pPr>
      <a:lvl2pPr marL="457200" indent="-228600" algn="l" defTabSz="914400" rtl="0" eaLnBrk="1" latinLnBrk="0" hangingPunct="1">
        <a:spcBef>
          <a:spcPts val="600"/>
        </a:spcBef>
        <a:buClr>
          <a:schemeClr val="accent1"/>
        </a:buClr>
        <a:buFont typeface="Arial" pitchFamily="34" charset="0"/>
        <a:buChar char="–"/>
        <a:defRPr lang="en-US" sz="1800" kern="1200" dirty="0">
          <a:solidFill>
            <a:schemeClr val="tx1"/>
          </a:solidFill>
          <a:latin typeface="+mn-lt"/>
          <a:ea typeface="+mn-ea"/>
          <a:cs typeface="+mn-cs"/>
        </a:defRPr>
      </a:lvl2pPr>
      <a:lvl3pPr marL="685800" indent="-228600" algn="l" defTabSz="914400" rtl="0" eaLnBrk="1" latinLnBrk="0" hangingPunct="1">
        <a:spcBef>
          <a:spcPts val="600"/>
        </a:spcBef>
        <a:buClr>
          <a:schemeClr val="accent1"/>
        </a:buClr>
        <a:buFont typeface="Arial" pitchFamily="34" charset="0"/>
        <a:buChar char="•"/>
        <a:defRPr lang="en-US" sz="1600" kern="1200" dirty="0">
          <a:solidFill>
            <a:schemeClr val="tx1"/>
          </a:solidFill>
          <a:latin typeface="+mn-lt"/>
          <a:ea typeface="+mn-ea"/>
          <a:cs typeface="+mn-cs"/>
        </a:defRPr>
      </a:lvl3pPr>
      <a:lvl4pPr marL="914400" indent="-228600" algn="l" defTabSz="914400" rtl="0" eaLnBrk="1" latinLnBrk="0" hangingPunct="1">
        <a:spcBef>
          <a:spcPts val="600"/>
        </a:spcBef>
        <a:buClr>
          <a:schemeClr val="accent1"/>
        </a:buClr>
        <a:buFont typeface="Arial" pitchFamily="34" charset="0"/>
        <a:buChar char="–"/>
        <a:defRPr lang="en-US" sz="1600" kern="1200" dirty="0" smtClean="0">
          <a:solidFill>
            <a:schemeClr val="tx1"/>
          </a:solidFill>
          <a:latin typeface="+mn-lt"/>
          <a:ea typeface="+mn-ea"/>
          <a:cs typeface="+mn-cs"/>
        </a:defRPr>
      </a:lvl4pPr>
      <a:lvl5pPr marL="1143000" indent="-228600" algn="l" defTabSz="914400" rtl="0" eaLnBrk="1" latinLnBrk="0" hangingPunct="1">
        <a:spcBef>
          <a:spcPts val="600"/>
        </a:spcBef>
        <a:buClr>
          <a:srgbClr val="005293"/>
        </a:buClr>
        <a:buFont typeface="Arial" pitchFamily="34" charset="0"/>
        <a:buChar char="•"/>
        <a:defRPr lang="en-US" sz="1600" kern="1200" dirty="0" smtClean="0">
          <a:solidFill>
            <a:schemeClr val="tx1"/>
          </a:solidFill>
          <a:latin typeface="+mn-lt"/>
          <a:ea typeface="+mn-ea"/>
          <a:cs typeface="+mn-cs"/>
        </a:defRPr>
      </a:lvl5pPr>
      <a:lvl6pPr marL="1371600" indent="-228600" algn="l" defTabSz="914400" rtl="0" eaLnBrk="1" latinLnBrk="0" hangingPunct="1">
        <a:spcBef>
          <a:spcPts val="600"/>
        </a:spcBef>
        <a:buClr>
          <a:srgbClr val="00599F"/>
        </a:buClr>
        <a:buFont typeface="Arial" panose="020B0604020202020204" pitchFamily="34" charset="0"/>
        <a:buChar char="–"/>
        <a:defRPr lang="en-US" sz="1600" kern="1200" dirty="0" smtClean="0">
          <a:solidFill>
            <a:schemeClr val="tx1"/>
          </a:solidFill>
          <a:latin typeface="+mn-lt"/>
          <a:ea typeface="+mn-ea"/>
          <a:cs typeface="+mn-cs"/>
        </a:defRPr>
      </a:lvl6pPr>
      <a:lvl7pPr marL="1600200" indent="-228600" algn="l" defTabSz="914400" rtl="0" eaLnBrk="1" latinLnBrk="0" hangingPunct="1">
        <a:spcBef>
          <a:spcPts val="600"/>
        </a:spcBef>
        <a:buClr>
          <a:srgbClr val="00599F"/>
        </a:buClr>
        <a:buFont typeface="Arial" pitchFamily="34" charset="0"/>
        <a:buChar char="•"/>
        <a:defRPr lang="en-US" sz="1600" kern="1200" dirty="0" smtClean="0">
          <a:solidFill>
            <a:schemeClr val="tx1"/>
          </a:solidFill>
          <a:latin typeface="+mn-lt"/>
          <a:ea typeface="+mn-ea"/>
          <a:cs typeface="+mn-cs"/>
        </a:defRPr>
      </a:lvl7pPr>
      <a:lvl8pPr marL="1828800" indent="-228600" algn="l" defTabSz="914400" rtl="0" eaLnBrk="1" latinLnBrk="0" hangingPunct="1">
        <a:spcBef>
          <a:spcPts val="600"/>
        </a:spcBef>
        <a:buClr>
          <a:srgbClr val="00599F"/>
        </a:buClr>
        <a:buFont typeface="Arial" panose="020B0604020202020204" pitchFamily="34" charset="0"/>
        <a:buChar char="–"/>
        <a:defRPr lang="en-US" sz="1600" kern="1200" dirty="0" smtClean="0">
          <a:solidFill>
            <a:schemeClr val="tx1"/>
          </a:solidFill>
          <a:latin typeface="+mn-lt"/>
          <a:ea typeface="+mn-ea"/>
          <a:cs typeface="+mn-cs"/>
        </a:defRPr>
      </a:lvl8pPr>
      <a:lvl9pPr marL="2114550" indent="-228600" algn="l" defTabSz="914400" rtl="0" eaLnBrk="1" latinLnBrk="0" hangingPunct="1">
        <a:spcBef>
          <a:spcPts val="600"/>
        </a:spcBef>
        <a:buClr>
          <a:srgbClr val="00599F"/>
        </a:buClr>
        <a:buFont typeface="Arial" panose="020B0604020202020204" pitchFamily="34" charset="0"/>
        <a:buChar char="•"/>
        <a:defRPr lang="en-US" sz="1600" kern="1200" dirty="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Logo" descr="Corning">
            <a:extLst>
              <a:ext uri="{FF2B5EF4-FFF2-40B4-BE49-F238E27FC236}">
                <a16:creationId xmlns:a16="http://schemas.microsoft.com/office/drawing/2014/main" id="{5070F865-09E7-8F4A-A87D-612ED5BD52B3}"/>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457200" y="6507790"/>
            <a:ext cx="914400" cy="134416"/>
          </a:xfrm>
          <a:prstGeom prst="rect">
            <a:avLst/>
          </a:prstGeom>
          <a:noFill/>
        </p:spPr>
      </p:pic>
      <p:sp>
        <p:nvSpPr>
          <p:cNvPr id="6" name="Slide Number Placeholder 5">
            <a:extLst>
              <a:ext uri="{FF2B5EF4-FFF2-40B4-BE49-F238E27FC236}">
                <a16:creationId xmlns:a16="http://schemas.microsoft.com/office/drawing/2014/main" id="{D1CA6FB8-E2F7-864D-8029-F1116D07D212}"/>
              </a:ext>
            </a:extLst>
          </p:cNvPr>
          <p:cNvSpPr>
            <a:spLocks noGrp="1"/>
          </p:cNvSpPr>
          <p:nvPr>
            <p:ph type="sldNum" sz="quarter" idx="4"/>
          </p:nvPr>
        </p:nvSpPr>
        <p:spPr>
          <a:xfrm>
            <a:off x="11558016" y="6519672"/>
            <a:ext cx="409575" cy="341078"/>
          </a:xfrm>
          <a:prstGeom prst="rect">
            <a:avLst/>
          </a:prstGeom>
        </p:spPr>
        <p:txBody>
          <a:bodyPr vert="horz" wrap="none" lIns="0" tIns="0" rIns="0" bIns="0" rtlCol="0" anchor="t" anchorCtr="0"/>
          <a:lstStyle>
            <a:lvl1pPr algn="r">
              <a:defRPr sz="1000" b="1">
                <a:solidFill>
                  <a:schemeClr val="tx1"/>
                </a:solidFill>
              </a:defRPr>
            </a:lvl1pPr>
          </a:lstStyle>
          <a:p>
            <a:fld id="{9FBBB179-F8D5-C345-885D-36A3B3A51673}" type="slidenum">
              <a:rPr lang="en-US" smtClean="0"/>
              <a:pPr/>
              <a:t>‹#›</a:t>
            </a:fld>
            <a:endParaRPr lang="en-US"/>
          </a:p>
        </p:txBody>
      </p:sp>
      <p:sp>
        <p:nvSpPr>
          <p:cNvPr id="2" name="Title Placeholder 1">
            <a:extLst>
              <a:ext uri="{FF2B5EF4-FFF2-40B4-BE49-F238E27FC236}">
                <a16:creationId xmlns:a16="http://schemas.microsoft.com/office/drawing/2014/main" id="{BC61FE92-10BC-AE4B-B800-0F6C9A49725A}"/>
              </a:ext>
            </a:extLst>
          </p:cNvPr>
          <p:cNvSpPr>
            <a:spLocks noGrp="1"/>
          </p:cNvSpPr>
          <p:nvPr>
            <p:ph type="title"/>
          </p:nvPr>
        </p:nvSpPr>
        <p:spPr>
          <a:xfrm>
            <a:off x="457200" y="571500"/>
            <a:ext cx="11503152" cy="88412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682871FA-7254-7343-8F8D-80C99C3F9FDA}"/>
              </a:ext>
            </a:extLst>
          </p:cNvPr>
          <p:cNvSpPr>
            <a:spLocks noGrp="1"/>
          </p:cNvSpPr>
          <p:nvPr>
            <p:ph type="body" idx="1"/>
          </p:nvPr>
        </p:nvSpPr>
        <p:spPr>
          <a:xfrm>
            <a:off x="457200" y="1790700"/>
            <a:ext cx="11503152" cy="4381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61AAADF-52DB-4FA2-FC23-0B86142E5C92}"/>
              </a:ext>
            </a:extLst>
          </p:cNvPr>
          <p:cNvSpPr txBox="1"/>
          <p:nvPr>
            <p:extLst>
              <p:ext uri="{1162E1C5-73C7-4A58-AE30-91384D911F3F}">
                <p184:classification xmlns:p184="http://schemas.microsoft.com/office/powerpoint/2018/4/main" val="ftr"/>
              </p:ext>
            </p:extLst>
          </p:nvPr>
        </p:nvSpPr>
        <p:spPr>
          <a:xfrm>
            <a:off x="10926763" y="6705600"/>
            <a:ext cx="1300162" cy="152400"/>
          </a:xfrm>
          <a:prstGeom prst="rect">
            <a:avLst/>
          </a:prstGeom>
        </p:spPr>
        <p:txBody>
          <a:bodyPr horzOverflow="overflow" lIns="0" tIns="0" rIns="0" bIns="0">
            <a:spAutoFit/>
          </a:bodyPr>
          <a:lstStyle/>
          <a:p>
            <a:pPr algn="l"/>
            <a:r>
              <a:rPr lang="en-US" sz="1000">
                <a:solidFill>
                  <a:srgbClr val="000000"/>
                </a:solidFill>
                <a:latin typeface="Arial" panose="020B0604020202020204" pitchFamily="34" charset="0"/>
                <a:cs typeface="Arial" panose="020B0604020202020204" pitchFamily="34" charset="0"/>
              </a:rPr>
              <a:t>General - Corning (L4)</a:t>
            </a:r>
          </a:p>
        </p:txBody>
      </p:sp>
    </p:spTree>
    <p:extLst>
      <p:ext uri="{BB962C8B-B14F-4D97-AF65-F5344CB8AC3E}">
        <p14:creationId xmlns:p14="http://schemas.microsoft.com/office/powerpoint/2010/main" val="202182569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231775" indent="-228600" algn="l" defTabSz="914400" rtl="0" eaLnBrk="1" latinLnBrk="0" hangingPunct="1">
        <a:lnSpc>
          <a:spcPct val="100000"/>
        </a:lnSpc>
        <a:spcBef>
          <a:spcPts val="0"/>
        </a:spcBef>
        <a:spcAft>
          <a:spcPts val="800"/>
        </a:spcAft>
        <a:buClr>
          <a:schemeClr val="tx2"/>
        </a:buClr>
        <a:buFont typeface="Arial" panose="020B0604020202020204" pitchFamily="34" charset="0"/>
        <a:buChar char="•"/>
        <a:tabLst/>
        <a:defRPr sz="2000" kern="120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9144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11430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6pPr>
      <a:lvl7pPr marL="1374775"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7pPr>
      <a:lvl8pPr marL="16002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defRPr sz="1200" kern="1200">
          <a:solidFill>
            <a:schemeClr val="tx1"/>
          </a:solidFill>
          <a:latin typeface="+mn-lt"/>
          <a:ea typeface="+mn-ea"/>
          <a:cs typeface="+mn-cs"/>
        </a:defRPr>
      </a:lvl8pPr>
      <a:lvl9pPr marL="18288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200" i="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286">
          <p15:clr>
            <a:srgbClr val="F26B43"/>
          </p15:clr>
        </p15:guide>
        <p15:guide id="3" pos="7536">
          <p15:clr>
            <a:srgbClr val="F26B43"/>
          </p15:clr>
        </p15:guide>
        <p15:guide id="7" orient="horz" pos="418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Logo" descr="Corning">
            <a:extLst>
              <a:ext uri="{FF2B5EF4-FFF2-40B4-BE49-F238E27FC236}">
                <a16:creationId xmlns:a16="http://schemas.microsoft.com/office/drawing/2014/main" id="{5070F865-09E7-8F4A-A87D-612ED5BD52B3}"/>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457200" y="6507790"/>
            <a:ext cx="914400" cy="134416"/>
          </a:xfrm>
          <a:prstGeom prst="rect">
            <a:avLst/>
          </a:prstGeom>
          <a:noFill/>
        </p:spPr>
      </p:pic>
      <p:sp>
        <p:nvSpPr>
          <p:cNvPr id="6" name="Slide Number Placeholder 5">
            <a:extLst>
              <a:ext uri="{FF2B5EF4-FFF2-40B4-BE49-F238E27FC236}">
                <a16:creationId xmlns:a16="http://schemas.microsoft.com/office/drawing/2014/main" id="{D1CA6FB8-E2F7-864D-8029-F1116D07D212}"/>
              </a:ext>
            </a:extLst>
          </p:cNvPr>
          <p:cNvSpPr>
            <a:spLocks noGrp="1"/>
          </p:cNvSpPr>
          <p:nvPr>
            <p:ph type="sldNum" sz="quarter" idx="4"/>
          </p:nvPr>
        </p:nvSpPr>
        <p:spPr>
          <a:xfrm>
            <a:off x="11558016" y="6519672"/>
            <a:ext cx="409575" cy="341078"/>
          </a:xfrm>
          <a:prstGeom prst="rect">
            <a:avLst/>
          </a:prstGeom>
        </p:spPr>
        <p:txBody>
          <a:bodyPr vert="horz" wrap="none" lIns="0" tIns="0" rIns="0" bIns="0" rtlCol="0" anchor="t" anchorCtr="0"/>
          <a:lstStyle>
            <a:lvl1pPr algn="r">
              <a:defRPr sz="1000" b="1">
                <a:solidFill>
                  <a:schemeClr val="tx1"/>
                </a:solidFill>
              </a:defRPr>
            </a:lvl1pPr>
          </a:lstStyle>
          <a:p>
            <a:fld id="{9FBBB179-F8D5-C345-885D-36A3B3A51673}" type="slidenum">
              <a:rPr lang="en-US" smtClean="0"/>
              <a:pPr/>
              <a:t>‹#›</a:t>
            </a:fld>
            <a:endParaRPr lang="en-US"/>
          </a:p>
        </p:txBody>
      </p:sp>
      <p:sp>
        <p:nvSpPr>
          <p:cNvPr id="2" name="Title Placeholder 1">
            <a:extLst>
              <a:ext uri="{FF2B5EF4-FFF2-40B4-BE49-F238E27FC236}">
                <a16:creationId xmlns:a16="http://schemas.microsoft.com/office/drawing/2014/main" id="{BC61FE92-10BC-AE4B-B800-0F6C9A49725A}"/>
              </a:ext>
            </a:extLst>
          </p:cNvPr>
          <p:cNvSpPr>
            <a:spLocks noGrp="1"/>
          </p:cNvSpPr>
          <p:nvPr>
            <p:ph type="title"/>
          </p:nvPr>
        </p:nvSpPr>
        <p:spPr>
          <a:xfrm>
            <a:off x="457200" y="571500"/>
            <a:ext cx="11503152" cy="88412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682871FA-7254-7343-8F8D-80C99C3F9FDA}"/>
              </a:ext>
            </a:extLst>
          </p:cNvPr>
          <p:cNvSpPr>
            <a:spLocks noGrp="1"/>
          </p:cNvSpPr>
          <p:nvPr>
            <p:ph type="body" idx="1"/>
          </p:nvPr>
        </p:nvSpPr>
        <p:spPr>
          <a:xfrm>
            <a:off x="457200" y="1790700"/>
            <a:ext cx="11503152" cy="4381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61AAADF-52DB-4FA2-FC23-0B86142E5C92}"/>
              </a:ext>
            </a:extLst>
          </p:cNvPr>
          <p:cNvSpPr txBox="1"/>
          <p:nvPr>
            <p:extLst>
              <p:ext uri="{1162E1C5-73C7-4A58-AE30-91384D911F3F}">
                <p184:classification xmlns:p184="http://schemas.microsoft.com/office/powerpoint/2018/4/main" val="ftr"/>
              </p:ext>
            </p:extLst>
          </p:nvPr>
        </p:nvSpPr>
        <p:spPr>
          <a:xfrm>
            <a:off x="10926763" y="6705600"/>
            <a:ext cx="1300162" cy="152400"/>
          </a:xfrm>
          <a:prstGeom prst="rect">
            <a:avLst/>
          </a:prstGeom>
        </p:spPr>
        <p:txBody>
          <a:bodyPr horzOverflow="overflow" lIns="0" tIns="0" rIns="0" bIns="0">
            <a:spAutoFit/>
          </a:bodyPr>
          <a:lstStyle/>
          <a:p>
            <a:pPr algn="l"/>
            <a:r>
              <a:rPr lang="en-US" sz="1000">
                <a:solidFill>
                  <a:srgbClr val="000000"/>
                </a:solidFill>
                <a:latin typeface="Arial" panose="020B0604020202020204" pitchFamily="34" charset="0"/>
                <a:cs typeface="Arial" panose="020B0604020202020204" pitchFamily="34" charset="0"/>
              </a:rPr>
              <a:t>General - Corning (L4)</a:t>
            </a:r>
          </a:p>
        </p:txBody>
      </p:sp>
    </p:spTree>
    <p:extLst>
      <p:ext uri="{BB962C8B-B14F-4D97-AF65-F5344CB8AC3E}">
        <p14:creationId xmlns:p14="http://schemas.microsoft.com/office/powerpoint/2010/main" val="81372045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231775" indent="-228600" algn="l" defTabSz="914400" rtl="0" eaLnBrk="1" latinLnBrk="0" hangingPunct="1">
        <a:lnSpc>
          <a:spcPct val="100000"/>
        </a:lnSpc>
        <a:spcBef>
          <a:spcPts val="0"/>
        </a:spcBef>
        <a:spcAft>
          <a:spcPts val="800"/>
        </a:spcAft>
        <a:buClr>
          <a:schemeClr val="tx2"/>
        </a:buClr>
        <a:buFont typeface="Arial" panose="020B0604020202020204" pitchFamily="34" charset="0"/>
        <a:buChar char="•"/>
        <a:tabLst/>
        <a:defRPr sz="2000" kern="120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9144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11430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6pPr>
      <a:lvl7pPr marL="1374775"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7pPr>
      <a:lvl8pPr marL="16002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defRPr sz="1200" kern="1200">
          <a:solidFill>
            <a:schemeClr val="tx1"/>
          </a:solidFill>
          <a:latin typeface="+mn-lt"/>
          <a:ea typeface="+mn-ea"/>
          <a:cs typeface="+mn-cs"/>
        </a:defRPr>
      </a:lvl8pPr>
      <a:lvl9pPr marL="18288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200" i="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286">
          <p15:clr>
            <a:srgbClr val="F26B43"/>
          </p15:clr>
        </p15:guide>
        <p15:guide id="3" pos="7536">
          <p15:clr>
            <a:srgbClr val="F26B43"/>
          </p15:clr>
        </p15:guide>
        <p15:guide id="7" orient="horz" pos="418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Logo" descr="Corning">
            <a:extLst>
              <a:ext uri="{FF2B5EF4-FFF2-40B4-BE49-F238E27FC236}">
                <a16:creationId xmlns:a16="http://schemas.microsoft.com/office/drawing/2014/main" id="{5070F865-09E7-8F4A-A87D-612ED5BD52B3}"/>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457200" y="6507790"/>
            <a:ext cx="914400" cy="134416"/>
          </a:xfrm>
          <a:prstGeom prst="rect">
            <a:avLst/>
          </a:prstGeom>
          <a:noFill/>
        </p:spPr>
      </p:pic>
      <p:sp>
        <p:nvSpPr>
          <p:cNvPr id="6" name="Slide Number Placeholder 5">
            <a:extLst>
              <a:ext uri="{FF2B5EF4-FFF2-40B4-BE49-F238E27FC236}">
                <a16:creationId xmlns:a16="http://schemas.microsoft.com/office/drawing/2014/main" id="{D1CA6FB8-E2F7-864D-8029-F1116D07D212}"/>
              </a:ext>
            </a:extLst>
          </p:cNvPr>
          <p:cNvSpPr>
            <a:spLocks noGrp="1"/>
          </p:cNvSpPr>
          <p:nvPr>
            <p:ph type="sldNum" sz="quarter" idx="4"/>
          </p:nvPr>
        </p:nvSpPr>
        <p:spPr>
          <a:xfrm>
            <a:off x="11558016" y="6519672"/>
            <a:ext cx="409575" cy="341078"/>
          </a:xfrm>
          <a:prstGeom prst="rect">
            <a:avLst/>
          </a:prstGeom>
        </p:spPr>
        <p:txBody>
          <a:bodyPr vert="horz" wrap="none" lIns="0" tIns="0" rIns="0" bIns="0" rtlCol="0" anchor="t" anchorCtr="0"/>
          <a:lstStyle>
            <a:lvl1pPr algn="r">
              <a:defRPr sz="1000" b="1">
                <a:solidFill>
                  <a:schemeClr val="tx1"/>
                </a:solidFill>
              </a:defRPr>
            </a:lvl1pPr>
          </a:lstStyle>
          <a:p>
            <a:fld id="{9FBBB179-F8D5-C345-885D-36A3B3A51673}" type="slidenum">
              <a:rPr lang="en-US" smtClean="0"/>
              <a:pPr/>
              <a:t>‹#›</a:t>
            </a:fld>
            <a:endParaRPr lang="en-US"/>
          </a:p>
        </p:txBody>
      </p:sp>
      <p:sp>
        <p:nvSpPr>
          <p:cNvPr id="2" name="Title Placeholder 1">
            <a:extLst>
              <a:ext uri="{FF2B5EF4-FFF2-40B4-BE49-F238E27FC236}">
                <a16:creationId xmlns:a16="http://schemas.microsoft.com/office/drawing/2014/main" id="{BC61FE92-10BC-AE4B-B800-0F6C9A49725A}"/>
              </a:ext>
            </a:extLst>
          </p:cNvPr>
          <p:cNvSpPr>
            <a:spLocks noGrp="1"/>
          </p:cNvSpPr>
          <p:nvPr>
            <p:ph type="title"/>
          </p:nvPr>
        </p:nvSpPr>
        <p:spPr>
          <a:xfrm>
            <a:off x="457200" y="571500"/>
            <a:ext cx="11503152" cy="88412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682871FA-7254-7343-8F8D-80C99C3F9FDA}"/>
              </a:ext>
            </a:extLst>
          </p:cNvPr>
          <p:cNvSpPr>
            <a:spLocks noGrp="1"/>
          </p:cNvSpPr>
          <p:nvPr>
            <p:ph type="body" idx="1"/>
          </p:nvPr>
        </p:nvSpPr>
        <p:spPr>
          <a:xfrm>
            <a:off x="457200" y="1790700"/>
            <a:ext cx="11503152" cy="4381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61AAADF-52DB-4FA2-FC23-0B86142E5C92}"/>
              </a:ext>
            </a:extLst>
          </p:cNvPr>
          <p:cNvSpPr txBox="1"/>
          <p:nvPr>
            <p:extLst>
              <p:ext uri="{1162E1C5-73C7-4A58-AE30-91384D911F3F}">
                <p184:classification xmlns:p184="http://schemas.microsoft.com/office/powerpoint/2018/4/main" val="ftr"/>
              </p:ext>
            </p:extLst>
          </p:nvPr>
        </p:nvSpPr>
        <p:spPr>
          <a:xfrm>
            <a:off x="10926763" y="6705600"/>
            <a:ext cx="1300162" cy="152400"/>
          </a:xfrm>
          <a:prstGeom prst="rect">
            <a:avLst/>
          </a:prstGeom>
        </p:spPr>
        <p:txBody>
          <a:bodyPr horzOverflow="overflow" lIns="0" tIns="0" rIns="0" bIns="0">
            <a:spAutoFit/>
          </a:bodyPr>
          <a:lstStyle/>
          <a:p>
            <a:pPr algn="l"/>
            <a:r>
              <a:rPr lang="en-US" sz="1000">
                <a:solidFill>
                  <a:srgbClr val="000000"/>
                </a:solidFill>
                <a:latin typeface="Arial" panose="020B0604020202020204" pitchFamily="34" charset="0"/>
                <a:cs typeface="Arial" panose="020B0604020202020204" pitchFamily="34" charset="0"/>
              </a:rPr>
              <a:t>General - Corning (L4)</a:t>
            </a:r>
          </a:p>
        </p:txBody>
      </p:sp>
    </p:spTree>
    <p:extLst>
      <p:ext uri="{BB962C8B-B14F-4D97-AF65-F5344CB8AC3E}">
        <p14:creationId xmlns:p14="http://schemas.microsoft.com/office/powerpoint/2010/main" val="1196550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231775" indent="-228600" algn="l" defTabSz="914400" rtl="0" eaLnBrk="1" latinLnBrk="0" hangingPunct="1">
        <a:lnSpc>
          <a:spcPct val="100000"/>
        </a:lnSpc>
        <a:spcBef>
          <a:spcPts val="0"/>
        </a:spcBef>
        <a:spcAft>
          <a:spcPts val="800"/>
        </a:spcAft>
        <a:buClr>
          <a:schemeClr val="tx2"/>
        </a:buClr>
        <a:buFont typeface="Arial" panose="020B0604020202020204" pitchFamily="34" charset="0"/>
        <a:buChar char="•"/>
        <a:tabLst/>
        <a:defRPr sz="2000" kern="120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9144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11430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6pPr>
      <a:lvl7pPr marL="1374775"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7pPr>
      <a:lvl8pPr marL="16002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defRPr sz="1200" kern="1200">
          <a:solidFill>
            <a:schemeClr val="tx1"/>
          </a:solidFill>
          <a:latin typeface="+mn-lt"/>
          <a:ea typeface="+mn-ea"/>
          <a:cs typeface="+mn-cs"/>
        </a:defRPr>
      </a:lvl8pPr>
      <a:lvl9pPr marL="18288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200" i="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286">
          <p15:clr>
            <a:srgbClr val="F26B43"/>
          </p15:clr>
        </p15:guide>
        <p15:guide id="3" pos="7536">
          <p15:clr>
            <a:srgbClr val="F26B43"/>
          </p15:clr>
        </p15:guide>
        <p15:guide id="7" orient="horz" pos="418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4.svg"/><Relationship Id="rId4" Type="http://schemas.openxmlformats.org/officeDocument/2006/relationships/diagramLayout" Target="../diagrams/layout3.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jpeg"/><Relationship Id="rId1" Type="http://schemas.openxmlformats.org/officeDocument/2006/relationships/slideLayout" Target="../slideLayouts/slideLayout45.xml"/><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hyperlink" Target="https://www.energystar.gov/"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5.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15.jpeg"/><Relationship Id="rId21" Type="http://schemas.openxmlformats.org/officeDocument/2006/relationships/image" Target="../media/image55.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5" Type="http://schemas.openxmlformats.org/officeDocument/2006/relationships/image" Target="../media/image59.svg"/><Relationship Id="rId2" Type="http://schemas.openxmlformats.org/officeDocument/2006/relationships/notesSlide" Target="../notesSlides/notesSlide11.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38.xml"/><Relationship Id="rId6" Type="http://schemas.openxmlformats.org/officeDocument/2006/relationships/image" Target="../media/image40.png"/><Relationship Id="rId11" Type="http://schemas.openxmlformats.org/officeDocument/2006/relationships/image" Target="../media/image45.svg"/><Relationship Id="rId24" Type="http://schemas.openxmlformats.org/officeDocument/2006/relationships/image" Target="../media/image58.png"/><Relationship Id="rId5" Type="http://schemas.openxmlformats.org/officeDocument/2006/relationships/image" Target="../media/image39.svg"/><Relationship Id="rId15" Type="http://schemas.openxmlformats.org/officeDocument/2006/relationships/image" Target="../media/image49.svg"/><Relationship Id="rId23" Type="http://schemas.openxmlformats.org/officeDocument/2006/relationships/image" Target="../media/image57.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sv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5.jpeg"/><Relationship Id="rId1" Type="http://schemas.openxmlformats.org/officeDocument/2006/relationships/slideLayout" Target="../slideLayouts/slideLayout29.xml"/><Relationship Id="rId4" Type="http://schemas.openxmlformats.org/officeDocument/2006/relationships/image" Target="../media/image65.sv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jpe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4.sv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9.xml"/><Relationship Id="rId5" Type="http://schemas.openxmlformats.org/officeDocument/2006/relationships/image" Target="../media/image17.jpe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18" Type="http://schemas.openxmlformats.org/officeDocument/2006/relationships/image" Target="../media/image90.svg"/><Relationship Id="rId26" Type="http://schemas.openxmlformats.org/officeDocument/2006/relationships/image" Target="../media/image98.svg"/><Relationship Id="rId3" Type="http://schemas.openxmlformats.org/officeDocument/2006/relationships/image" Target="../media/image75.png"/><Relationship Id="rId21" Type="http://schemas.openxmlformats.org/officeDocument/2006/relationships/image" Target="../media/image93.pn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89.png"/><Relationship Id="rId25" Type="http://schemas.openxmlformats.org/officeDocument/2006/relationships/image" Target="../media/image97.png"/><Relationship Id="rId33" Type="http://schemas.openxmlformats.org/officeDocument/2006/relationships/image" Target="../media/image15.jpeg"/><Relationship Id="rId2" Type="http://schemas.openxmlformats.org/officeDocument/2006/relationships/notesSlide" Target="../notesSlides/notesSlide23.xml"/><Relationship Id="rId16" Type="http://schemas.openxmlformats.org/officeDocument/2006/relationships/image" Target="../media/image88.svg"/><Relationship Id="rId20" Type="http://schemas.openxmlformats.org/officeDocument/2006/relationships/image" Target="../media/image92.svg"/><Relationship Id="rId29" Type="http://schemas.openxmlformats.org/officeDocument/2006/relationships/image" Target="../media/image101.png"/><Relationship Id="rId1" Type="http://schemas.openxmlformats.org/officeDocument/2006/relationships/slideLayout" Target="../slideLayouts/slideLayout21.xml"/><Relationship Id="rId6" Type="http://schemas.openxmlformats.org/officeDocument/2006/relationships/image" Target="../media/image78.svg"/><Relationship Id="rId11" Type="http://schemas.openxmlformats.org/officeDocument/2006/relationships/image" Target="../media/image83.png"/><Relationship Id="rId24" Type="http://schemas.openxmlformats.org/officeDocument/2006/relationships/image" Target="../media/image96.svg"/><Relationship Id="rId32" Type="http://schemas.openxmlformats.org/officeDocument/2006/relationships/image" Target="../media/image104.sv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svg"/><Relationship Id="rId10" Type="http://schemas.openxmlformats.org/officeDocument/2006/relationships/image" Target="../media/image82.svg"/><Relationship Id="rId19" Type="http://schemas.openxmlformats.org/officeDocument/2006/relationships/image" Target="../media/image91.png"/><Relationship Id="rId31" Type="http://schemas.openxmlformats.org/officeDocument/2006/relationships/image" Target="../media/image103.pn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 Id="rId22" Type="http://schemas.openxmlformats.org/officeDocument/2006/relationships/image" Target="../media/image94.svg"/><Relationship Id="rId27" Type="http://schemas.openxmlformats.org/officeDocument/2006/relationships/image" Target="../media/image99.png"/><Relationship Id="rId30" Type="http://schemas.openxmlformats.org/officeDocument/2006/relationships/image" Target="../media/image102.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image" Target="../media/image15.jpe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106.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29.xml"/><Relationship Id="rId4" Type="http://schemas.openxmlformats.org/officeDocument/2006/relationships/image" Target="../media/image19.svg"/></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hyperlink" Target="https://www.epa.gov/energy/clean-energy-programs" TargetMode="External"/><Relationship Id="rId7" Type="http://schemas.openxmlformats.org/officeDocument/2006/relationships/image" Target="../media/image15.jpeg"/><Relationship Id="rId2" Type="http://schemas.openxmlformats.org/officeDocument/2006/relationships/hyperlink" Target="https://www.there100.org/" TargetMode="External"/><Relationship Id="rId1" Type="http://schemas.openxmlformats.org/officeDocument/2006/relationships/slideLayout" Target="../slideLayouts/slideLayout21.xml"/><Relationship Id="rId6" Type="http://schemas.openxmlformats.org/officeDocument/2006/relationships/image" Target="../media/image109.jpg"/><Relationship Id="rId5" Type="http://schemas.openxmlformats.org/officeDocument/2006/relationships/hyperlink" Target="https://www.green-e.org/docs/energy/Green-e%20Standard%20US.pdf" TargetMode="External"/><Relationship Id="rId4" Type="http://schemas.openxmlformats.org/officeDocument/2006/relationships/hyperlink" Target="https://cebuyers.or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38.xml"/><Relationship Id="rId6" Type="http://schemas.openxmlformats.org/officeDocument/2006/relationships/image" Target="../media/image15.jpeg"/><Relationship Id="rId5" Type="http://schemas.openxmlformats.org/officeDocument/2006/relationships/image" Target="../media/image112.png"/><Relationship Id="rId4" Type="http://schemas.openxmlformats.org/officeDocument/2006/relationships/image" Target="../media/image111.sv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jpeg"/><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BECE-6130-757A-0E56-477BB3AC42E4}"/>
              </a:ext>
            </a:extLst>
          </p:cNvPr>
          <p:cNvSpPr>
            <a:spLocks noGrp="1"/>
          </p:cNvSpPr>
          <p:nvPr>
            <p:ph type="ctrTitle"/>
          </p:nvPr>
        </p:nvSpPr>
        <p:spPr>
          <a:xfrm>
            <a:off x="457200" y="2007235"/>
            <a:ext cx="8970264" cy="1949450"/>
          </a:xfrm>
        </p:spPr>
        <p:txBody>
          <a:bodyPr/>
          <a:lstStyle/>
          <a:p>
            <a:r>
              <a:rPr lang="en-US"/>
              <a:t> </a:t>
            </a:r>
            <a:br>
              <a:rPr lang="en-US"/>
            </a:br>
            <a:br>
              <a:rPr lang="en-US"/>
            </a:br>
            <a:r>
              <a:rPr lang="en-US" sz="2800"/>
              <a:t>Corning Renewable Energy</a:t>
            </a:r>
            <a:br>
              <a:rPr lang="en-US" sz="2800"/>
            </a:br>
            <a:br>
              <a:rPr lang="en-US" sz="2800"/>
            </a:br>
            <a:endParaRPr lang="en-US" sz="2800"/>
          </a:p>
        </p:txBody>
      </p:sp>
    </p:spTree>
    <p:extLst>
      <p:ext uri="{BB962C8B-B14F-4D97-AF65-F5344CB8AC3E}">
        <p14:creationId xmlns:p14="http://schemas.microsoft.com/office/powerpoint/2010/main" val="164234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E3A1E9-7526-F440-B940-EE5A227892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BB179-F8D5-C345-885D-36A3B3A51673}" type="slidenum">
              <a:rPr kumimoji="0" lang="en-US" sz="10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Title 3">
            <a:extLst>
              <a:ext uri="{FF2B5EF4-FFF2-40B4-BE49-F238E27FC236}">
                <a16:creationId xmlns:a16="http://schemas.microsoft.com/office/drawing/2014/main" id="{24C6F0C7-C049-2205-B08D-9C78C88742B1}"/>
              </a:ext>
            </a:extLst>
          </p:cNvPr>
          <p:cNvSpPr>
            <a:spLocks noGrp="1"/>
          </p:cNvSpPr>
          <p:nvPr>
            <p:ph type="title"/>
          </p:nvPr>
        </p:nvSpPr>
        <p:spPr/>
        <p:txBody>
          <a:bodyPr/>
          <a:lstStyle/>
          <a:p>
            <a:r>
              <a:rPr lang="en-US">
                <a:solidFill>
                  <a:schemeClr val="tx1"/>
                </a:solidFill>
              </a:rPr>
              <a:t>Greenhouse Gas (GHG) Emissions Reduction Goals</a:t>
            </a:r>
          </a:p>
        </p:txBody>
      </p:sp>
      <p:sp>
        <p:nvSpPr>
          <p:cNvPr id="10" name="Content Placeholder 9">
            <a:extLst>
              <a:ext uri="{FF2B5EF4-FFF2-40B4-BE49-F238E27FC236}">
                <a16:creationId xmlns:a16="http://schemas.microsoft.com/office/drawing/2014/main" id="{56F9817E-5BD5-404F-B2B4-2EF8E4F5B5C6}"/>
              </a:ext>
            </a:extLst>
          </p:cNvPr>
          <p:cNvSpPr>
            <a:spLocks noGrp="1"/>
          </p:cNvSpPr>
          <p:nvPr>
            <p:ph idx="1"/>
          </p:nvPr>
        </p:nvSpPr>
        <p:spPr>
          <a:xfrm>
            <a:off x="6417584" y="1623663"/>
            <a:ext cx="5522976" cy="4381500"/>
          </a:xfrm>
        </p:spPr>
        <p:txBody>
          <a:bodyPr vert="horz" lIns="0" tIns="0" rIns="0" bIns="0" rtlCol="0" anchor="t">
            <a:noAutofit/>
          </a:bodyPr>
          <a:lstStyle/>
          <a:p>
            <a:r>
              <a:rPr lang="en-US" sz="1800"/>
              <a:t>In 2022, Corning submitted targets for validation to the Science Based Targets initiative (SBTi), underscoring our commitment to set near-term company-wide emission reductions in line with Climate science, and aligning with the goals of the Paris Agreement.</a:t>
            </a:r>
            <a:endParaRPr lang="en-US" sz="1800">
              <a:cs typeface="Arial"/>
            </a:endParaRPr>
          </a:p>
          <a:p>
            <a:endParaRPr lang="en-US" sz="1800"/>
          </a:p>
        </p:txBody>
      </p:sp>
      <p:sp>
        <p:nvSpPr>
          <p:cNvPr id="9" name="Content Placeholder 4">
            <a:extLst>
              <a:ext uri="{FF2B5EF4-FFF2-40B4-BE49-F238E27FC236}">
                <a16:creationId xmlns:a16="http://schemas.microsoft.com/office/drawing/2014/main" id="{256ABC23-939E-4D89-9DDE-CEB17AA582CE}"/>
              </a:ext>
            </a:extLst>
          </p:cNvPr>
          <p:cNvSpPr txBox="1">
            <a:spLocks/>
          </p:cNvSpPr>
          <p:nvPr/>
        </p:nvSpPr>
        <p:spPr>
          <a:xfrm>
            <a:off x="530413" y="1623663"/>
            <a:ext cx="4825726" cy="408370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231775" indent="-228600" algn="l" defTabSz="914400" rtl="0" eaLnBrk="1" latinLnBrk="0" hangingPunct="1">
              <a:lnSpc>
                <a:spcPct val="100000"/>
              </a:lnSpc>
              <a:spcBef>
                <a:spcPts val="0"/>
              </a:spcBef>
              <a:spcAft>
                <a:spcPts val="800"/>
              </a:spcAft>
              <a:buClr>
                <a:schemeClr val="tx2"/>
              </a:buClr>
              <a:buFont typeface="Arial" panose="020B0604020202020204" pitchFamily="34" charset="0"/>
              <a:buChar char="•"/>
              <a:tabLst/>
              <a:defRPr sz="2000" kern="120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9144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11430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6pPr>
            <a:lvl7pPr marL="1374775"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7pPr>
            <a:lvl8pPr marL="16002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defRPr sz="1200" kern="1200">
                <a:solidFill>
                  <a:schemeClr val="tx1"/>
                </a:solidFill>
                <a:latin typeface="+mn-lt"/>
                <a:ea typeface="+mn-ea"/>
                <a:cs typeface="+mn-cs"/>
              </a:defRPr>
            </a:lvl8pPr>
            <a:lvl9pPr marL="18288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200" i="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D3BB09AC-56C8-4B70-B8B6-711624614DFF}"/>
              </a:ext>
            </a:extLst>
          </p:cNvPr>
          <p:cNvPicPr>
            <a:picLocks noChangeAspect="1"/>
          </p:cNvPicPr>
          <p:nvPr/>
        </p:nvPicPr>
        <p:blipFill rotWithShape="1">
          <a:blip r:embed="rId2"/>
          <a:srcRect t="18242" r="50000"/>
          <a:stretch/>
        </p:blipFill>
        <p:spPr>
          <a:xfrm>
            <a:off x="6417584" y="3340749"/>
            <a:ext cx="3666666" cy="1814243"/>
          </a:xfrm>
          <a:prstGeom prst="rect">
            <a:avLst/>
          </a:prstGeom>
        </p:spPr>
      </p:pic>
      <p:pic>
        <p:nvPicPr>
          <p:cNvPr id="16" name="Picture 15">
            <a:extLst>
              <a:ext uri="{FF2B5EF4-FFF2-40B4-BE49-F238E27FC236}">
                <a16:creationId xmlns:a16="http://schemas.microsoft.com/office/drawing/2014/main" id="{661691FC-8E57-41C6-BCC2-5F4D138BC06B}"/>
              </a:ext>
            </a:extLst>
          </p:cNvPr>
          <p:cNvPicPr>
            <a:picLocks noChangeAspect="1"/>
          </p:cNvPicPr>
          <p:nvPr/>
        </p:nvPicPr>
        <p:blipFill rotWithShape="1">
          <a:blip r:embed="rId2"/>
          <a:srcRect l="49881" t="18242"/>
          <a:stretch/>
        </p:blipFill>
        <p:spPr>
          <a:xfrm>
            <a:off x="8272386" y="4595342"/>
            <a:ext cx="3675413" cy="1814243"/>
          </a:xfrm>
          <a:prstGeom prst="rect">
            <a:avLst/>
          </a:prstGeom>
        </p:spPr>
      </p:pic>
      <p:pic>
        <p:nvPicPr>
          <p:cNvPr id="23" name="Picture Placeholder 22">
            <a:extLst>
              <a:ext uri="{FF2B5EF4-FFF2-40B4-BE49-F238E27FC236}">
                <a16:creationId xmlns:a16="http://schemas.microsoft.com/office/drawing/2014/main" id="{C7048BE0-547B-4C65-9D22-CDD2751FFE46}"/>
              </a:ext>
            </a:extLst>
          </p:cNvPr>
          <p:cNvPicPr>
            <a:picLocks noGrp="1" noChangeAspect="1"/>
          </p:cNvPicPr>
          <p:nvPr>
            <p:ph type="pic" sz="quarter" idx="15"/>
          </p:nvPr>
        </p:nvPicPr>
        <p:blipFill>
          <a:blip r:embed="rId3"/>
          <a:srcRect l="18461" r="18461"/>
          <a:stretch>
            <a:fillRect/>
          </a:stretch>
        </p:blipFill>
        <p:spPr>
          <a:xfrm>
            <a:off x="0" y="0"/>
            <a:ext cx="6096000" cy="6858000"/>
          </a:xfrm>
          <a:prstGeom prst="rect">
            <a:avLst/>
          </a:prstGeom>
        </p:spPr>
      </p:pic>
    </p:spTree>
    <p:extLst>
      <p:ext uri="{BB962C8B-B14F-4D97-AF65-F5344CB8AC3E}">
        <p14:creationId xmlns:p14="http://schemas.microsoft.com/office/powerpoint/2010/main" val="151985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162C29D-A28A-4749-8F82-C232ED75C7BA}"/>
              </a:ext>
            </a:extLst>
          </p:cNvPr>
          <p:cNvSpPr txBox="1"/>
          <p:nvPr/>
        </p:nvSpPr>
        <p:spPr>
          <a:xfrm>
            <a:off x="10176933" y="6448750"/>
            <a:ext cx="6129867" cy="25654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a:ea typeface="+mn-ea"/>
                <a:cs typeface="+mn-cs"/>
              </a:rPr>
              <a:t>Last update Jan 2023</a:t>
            </a:r>
          </a:p>
        </p:txBody>
      </p:sp>
      <p:sp>
        <p:nvSpPr>
          <p:cNvPr id="21" name="Content Placeholder 4">
            <a:extLst>
              <a:ext uri="{FF2B5EF4-FFF2-40B4-BE49-F238E27FC236}">
                <a16:creationId xmlns:a16="http://schemas.microsoft.com/office/drawing/2014/main" id="{AD0EC7B3-3B21-4225-B442-1BE884FAEA60}"/>
              </a:ext>
            </a:extLst>
          </p:cNvPr>
          <p:cNvSpPr txBox="1">
            <a:spLocks/>
          </p:cNvSpPr>
          <p:nvPr/>
        </p:nvSpPr>
        <p:spPr>
          <a:xfrm>
            <a:off x="461813" y="1810888"/>
            <a:ext cx="4954466" cy="146573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231775" indent="-228600" algn="l" defTabSz="914400" rtl="0" eaLnBrk="1" latinLnBrk="0" hangingPunct="1">
              <a:lnSpc>
                <a:spcPct val="100000"/>
              </a:lnSpc>
              <a:spcBef>
                <a:spcPts val="0"/>
              </a:spcBef>
              <a:spcAft>
                <a:spcPts val="800"/>
              </a:spcAft>
              <a:buClr>
                <a:schemeClr val="tx2"/>
              </a:buClr>
              <a:buFont typeface="Arial" panose="020B0604020202020204" pitchFamily="34" charset="0"/>
              <a:buChar char="•"/>
              <a:tabLst/>
              <a:defRPr sz="2000" kern="120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9144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11430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6pPr>
            <a:lvl7pPr marL="1374775"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7pPr>
            <a:lvl8pPr marL="16002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defRPr sz="1200" kern="1200">
                <a:solidFill>
                  <a:schemeClr val="tx1"/>
                </a:solidFill>
                <a:latin typeface="+mn-lt"/>
                <a:ea typeface="+mn-ea"/>
                <a:cs typeface="+mn-cs"/>
              </a:defRPr>
            </a:lvl8pPr>
            <a:lvl9pPr marL="18288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200" i="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Pts val="2200"/>
              <a:buFont typeface="Arial" panose="020B0604020202020204" pitchFamily="34" charset="0"/>
              <a:buNone/>
              <a:tabLst/>
              <a:defRPr/>
            </a:pPr>
            <a:r>
              <a:rPr kumimoji="0" lang="en-US" sz="1800" b="1" i="0" u="none" strike="noStrike" kern="1200" cap="none" spc="0" normalizeH="0" baseline="0" noProof="0">
                <a:ln>
                  <a:noFill/>
                </a:ln>
                <a:solidFill>
                  <a:srgbClr val="1A45D7"/>
                </a:solidFill>
                <a:effectLst/>
                <a:uLnTx/>
                <a:uFillTx/>
                <a:latin typeface="Arial"/>
                <a:ea typeface="+mn-ea"/>
                <a:cs typeface="+mn-cs"/>
              </a:rPr>
              <a:t>Our </a:t>
            </a:r>
            <a:r>
              <a:rPr kumimoji="0" lang="hu-HU" sz="1800" b="1" i="0" u="none" strike="noStrike" kern="1200" cap="none" spc="0" normalizeH="0" baseline="0" noProof="0">
                <a:ln>
                  <a:noFill/>
                </a:ln>
                <a:solidFill>
                  <a:srgbClr val="1A45D7"/>
                </a:solidFill>
                <a:effectLst/>
                <a:uLnTx/>
                <a:uFillTx/>
                <a:latin typeface="Arial"/>
                <a:ea typeface="+mn-ea"/>
                <a:cs typeface="+mn-cs"/>
              </a:rPr>
              <a:t>management of</a:t>
            </a:r>
            <a:r>
              <a:rPr kumimoji="0" lang="en-US" sz="1800" b="1" i="0" u="none" strike="noStrike" kern="1200" cap="none" spc="0" normalizeH="0" baseline="0" noProof="0">
                <a:ln>
                  <a:noFill/>
                </a:ln>
                <a:solidFill>
                  <a:srgbClr val="1A45D7"/>
                </a:solidFill>
                <a:effectLst/>
                <a:uLnTx/>
                <a:uFillTx/>
                <a:latin typeface="Arial"/>
                <a:ea typeface="+mn-ea"/>
                <a:cs typeface="+mn-cs"/>
              </a:rPr>
              <a:t> </a:t>
            </a:r>
            <a:endParaRPr kumimoji="0" lang="en-US" sz="1800" b="1" i="0" u="none" strike="noStrike" kern="1200" cap="none" spc="0" normalizeH="0" baseline="0" noProof="0">
              <a:ln>
                <a:noFill/>
              </a:ln>
              <a:solidFill>
                <a:srgbClr val="1A45D7"/>
              </a:solidFill>
              <a:effectLst/>
              <a:uLnTx/>
              <a:uFillTx/>
              <a:latin typeface="Arial"/>
              <a:ea typeface="+mn-ea"/>
              <a:cs typeface="Arial"/>
            </a:endParaRPr>
          </a:p>
          <a:p>
            <a:pPr marL="0" marR="0" lvl="0" indent="0" algn="ctr" defTabSz="1219170" rtl="0" eaLnBrk="1" fontAlgn="auto" latinLnBrk="0" hangingPunct="1">
              <a:lnSpc>
                <a:spcPct val="100000"/>
              </a:lnSpc>
              <a:spcBef>
                <a:spcPts val="0"/>
              </a:spcBef>
              <a:spcAft>
                <a:spcPts val="800"/>
              </a:spcAft>
              <a:buClrTx/>
              <a:buSzPts val="2200"/>
              <a:buFont typeface="Arial" panose="020B0604020202020204" pitchFamily="34" charset="0"/>
              <a:buNone/>
              <a:tabLst/>
              <a:defRPr/>
            </a:pPr>
            <a:r>
              <a:rPr kumimoji="0" lang="en-US" sz="1800" b="1" i="0" u="none" strike="noStrike" kern="1200" cap="none" spc="0" normalizeH="0" baseline="0" noProof="0">
                <a:ln>
                  <a:noFill/>
                </a:ln>
                <a:solidFill>
                  <a:srgbClr val="1A45D7"/>
                </a:solidFill>
                <a:effectLst/>
                <a:uLnTx/>
                <a:uFillTx/>
                <a:latin typeface="Arial"/>
                <a:ea typeface="+mn-ea"/>
                <a:cs typeface="+mn-cs"/>
              </a:rPr>
              <a:t>Sustainable Supply Chain</a:t>
            </a:r>
            <a:endParaRPr kumimoji="0" lang="en-US" sz="1800" b="1" i="0" u="none" strike="noStrike" kern="1200" cap="none" spc="0" normalizeH="0" baseline="0" noProof="0">
              <a:ln>
                <a:noFill/>
              </a:ln>
              <a:solidFill>
                <a:srgbClr val="1A45D7"/>
              </a:solidFill>
              <a:effectLst/>
              <a:uLnTx/>
              <a:uFillTx/>
              <a:latin typeface="Arial"/>
              <a:ea typeface="Arial"/>
              <a:cs typeface="Arial"/>
            </a:endParaRPr>
          </a:p>
          <a:p>
            <a:pPr marL="0" marR="0" lvl="0" indent="0" algn="l" defTabSz="1219170" rtl="0" eaLnBrk="1" fontAlgn="auto" latinLnBrk="0" hangingPunct="1">
              <a:lnSpc>
                <a:spcPct val="100000"/>
              </a:lnSpc>
              <a:spcBef>
                <a:spcPts val="0"/>
              </a:spcBef>
              <a:spcAft>
                <a:spcPts val="800"/>
              </a:spcAft>
              <a:buClr>
                <a:srgbClr val="000000"/>
              </a:buClr>
              <a:buSzPts val="2200"/>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Working with our suppliers globally, with a focus on Corporate Social Responsibility (CSR) and Climate Change Issues reduces our supply disruption risk and exposure to regulatory and reputational risk</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t>
            </a:r>
            <a:endParaRPr kumimoji="0" lang="en-US" sz="1800" b="0" i="0" u="none" strike="noStrike" kern="1200" cap="none" spc="0" normalizeH="0" baseline="0" noProof="0">
              <a:ln>
                <a:noFill/>
              </a:ln>
              <a:solidFill>
                <a:srgbClr val="000000"/>
              </a:solidFill>
              <a:effectLst/>
              <a:uLnTx/>
              <a:uFillTx/>
              <a:latin typeface="Arial"/>
              <a:ea typeface="Arial"/>
              <a:cs typeface="Arial"/>
            </a:endParaRPr>
          </a:p>
          <a:p>
            <a:pPr marL="0" marR="0" lvl="0" indent="0" algn="l" defTabSz="1219170" rtl="0" eaLnBrk="1" fontAlgn="auto" latinLnBrk="0" hangingPunct="1">
              <a:lnSpc>
                <a:spcPct val="100000"/>
              </a:lnSpc>
              <a:spcBef>
                <a:spcPts val="0"/>
              </a:spcBef>
              <a:spcAft>
                <a:spcPts val="0"/>
              </a:spcAft>
              <a:buClr>
                <a:srgbClr val="000000"/>
              </a:buClr>
              <a:buSzPts val="2200"/>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Our aim is to establish standardized, verified information-based management process contributing to Corning's long-term commitment on sustainable supply. </a:t>
            </a:r>
            <a:br>
              <a:rPr kumimoji="0" lang="en-US" sz="1800" b="0" i="0" u="none" strike="noStrike" kern="1200" cap="none" spc="0" normalizeH="0" baseline="0" noProof="0">
                <a:ln>
                  <a:noFill/>
                </a:ln>
                <a:solidFill>
                  <a:srgbClr val="000000"/>
                </a:solidFill>
                <a:effectLst/>
                <a:uLnTx/>
                <a:uFillTx/>
                <a:latin typeface="Arial"/>
                <a:ea typeface="Arial"/>
                <a:cs typeface="Arial"/>
                <a:sym typeface="Arial"/>
              </a:rPr>
            </a:br>
            <a:endParaRPr kumimoji="0" lang="en-US" sz="18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Pts val="2200"/>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TextBox 22">
            <a:extLst>
              <a:ext uri="{FF2B5EF4-FFF2-40B4-BE49-F238E27FC236}">
                <a16:creationId xmlns:a16="http://schemas.microsoft.com/office/drawing/2014/main" id="{8DDFFD58-F456-4E7B-96C2-C86745F2BBD5}"/>
              </a:ext>
            </a:extLst>
          </p:cNvPr>
          <p:cNvSpPr txBox="1"/>
          <p:nvPr/>
        </p:nvSpPr>
        <p:spPr>
          <a:xfrm>
            <a:off x="6563540" y="1957372"/>
            <a:ext cx="4946872" cy="400110"/>
          </a:xfrm>
          <a:prstGeom prst="rect">
            <a:avLst/>
          </a:prstGeom>
          <a:noFill/>
        </p:spPr>
        <p:txBody>
          <a:bodyPr wrap="square" lIns="121920" tIns="60960" rIns="121920" bIns="6096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A45D7"/>
                </a:solidFill>
                <a:effectLst/>
                <a:uLnTx/>
                <a:uFillTx/>
                <a:latin typeface="Arial"/>
                <a:ea typeface="+mn-ea"/>
                <a:cs typeface="+mn-cs"/>
              </a:rPr>
              <a:t>Supply Chain Sustainability Strategy</a:t>
            </a:r>
          </a:p>
        </p:txBody>
      </p:sp>
      <p:sp>
        <p:nvSpPr>
          <p:cNvPr id="24" name="Rectangle 23">
            <a:extLst>
              <a:ext uri="{FF2B5EF4-FFF2-40B4-BE49-F238E27FC236}">
                <a16:creationId xmlns:a16="http://schemas.microsoft.com/office/drawing/2014/main" id="{408C957E-AC31-4270-91A2-2F503302A581}"/>
              </a:ext>
            </a:extLst>
          </p:cNvPr>
          <p:cNvSpPr/>
          <p:nvPr/>
        </p:nvSpPr>
        <p:spPr>
          <a:xfrm>
            <a:off x="10176934" y="6468737"/>
            <a:ext cx="1840461" cy="20688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pic>
        <p:nvPicPr>
          <p:cNvPr id="25" name="Picture 24">
            <a:extLst>
              <a:ext uri="{FF2B5EF4-FFF2-40B4-BE49-F238E27FC236}">
                <a16:creationId xmlns:a16="http://schemas.microsoft.com/office/drawing/2014/main" id="{32CDEA19-42C5-C0D5-7D0A-155B2C36C34F}"/>
              </a:ext>
            </a:extLst>
          </p:cNvPr>
          <p:cNvPicPr>
            <a:picLocks noChangeAspect="1"/>
          </p:cNvPicPr>
          <p:nvPr/>
        </p:nvPicPr>
        <p:blipFill>
          <a:blip r:embed="rId3"/>
          <a:stretch>
            <a:fillRect/>
          </a:stretch>
        </p:blipFill>
        <p:spPr>
          <a:xfrm>
            <a:off x="6157764" y="2507901"/>
            <a:ext cx="5768249" cy="3246481"/>
          </a:xfrm>
          <a:prstGeom prst="rect">
            <a:avLst/>
          </a:prstGeom>
        </p:spPr>
      </p:pic>
      <p:cxnSp>
        <p:nvCxnSpPr>
          <p:cNvPr id="22" name="Straight Arrow Connector 21">
            <a:extLst>
              <a:ext uri="{FF2B5EF4-FFF2-40B4-BE49-F238E27FC236}">
                <a16:creationId xmlns:a16="http://schemas.microsoft.com/office/drawing/2014/main" id="{2DD677D2-1E0E-8DDF-E92E-A89F7B83DE26}"/>
              </a:ext>
            </a:extLst>
          </p:cNvPr>
          <p:cNvCxnSpPr>
            <a:cxnSpLocks/>
          </p:cNvCxnSpPr>
          <p:nvPr/>
        </p:nvCxnSpPr>
        <p:spPr>
          <a:xfrm flipV="1">
            <a:off x="6865942" y="5106084"/>
            <a:ext cx="892311" cy="39328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5058D57-C12B-2E0D-2771-DB341DA6CB33}"/>
              </a:ext>
            </a:extLst>
          </p:cNvPr>
          <p:cNvSpPr/>
          <p:nvPr/>
        </p:nvSpPr>
        <p:spPr>
          <a:xfrm>
            <a:off x="5416280" y="5151714"/>
            <a:ext cx="1449664" cy="69530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Scope 3 program</a:t>
            </a:r>
          </a:p>
        </p:txBody>
      </p:sp>
      <p:sp>
        <p:nvSpPr>
          <p:cNvPr id="27" name="Title 3">
            <a:extLst>
              <a:ext uri="{FF2B5EF4-FFF2-40B4-BE49-F238E27FC236}">
                <a16:creationId xmlns:a16="http://schemas.microsoft.com/office/drawing/2014/main" id="{434F0D30-C450-D9C0-8A31-1F7DEB00EF26}"/>
              </a:ext>
            </a:extLst>
          </p:cNvPr>
          <p:cNvSpPr txBox="1">
            <a:spLocks/>
          </p:cNvSpPr>
          <p:nvPr/>
        </p:nvSpPr>
        <p:spPr>
          <a:xfrm>
            <a:off x="457200" y="571500"/>
            <a:ext cx="11503152" cy="88412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panose="020B0604020202020204"/>
                <a:ea typeface="+mj-ea"/>
                <a:cs typeface="+mj-cs"/>
              </a:rPr>
              <a:t>Climate Change is part of GSM's sustainability strategy</a:t>
            </a:r>
          </a:p>
        </p:txBody>
      </p:sp>
    </p:spTree>
    <p:extLst>
      <p:ext uri="{BB962C8B-B14F-4D97-AF65-F5344CB8AC3E}">
        <p14:creationId xmlns:p14="http://schemas.microsoft.com/office/powerpoint/2010/main" val="101838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CD3BA511-BEDE-4CCE-AFF5-CB840A4BC716}"/>
              </a:ext>
            </a:extLst>
          </p:cNvPr>
          <p:cNvGraphicFramePr>
            <a:graphicFrameLocks noGrp="1"/>
          </p:cNvGraphicFramePr>
          <p:nvPr>
            <p:ph sz="quarter" idx="4294967295"/>
          </p:nvPr>
        </p:nvGraphicFramePr>
        <p:xfrm>
          <a:off x="667523" y="1477169"/>
          <a:ext cx="10972800" cy="107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5EA679B3-37B8-4BB5-9607-AFD4930C65A6}"/>
              </a:ext>
            </a:extLst>
          </p:cNvPr>
          <p:cNvCxnSpPr/>
          <p:nvPr/>
        </p:nvCxnSpPr>
        <p:spPr>
          <a:xfrm>
            <a:off x="2858274" y="2450306"/>
            <a:ext cx="0" cy="914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D784E5C-CF3A-4EC1-8026-D83B35127927}"/>
              </a:ext>
            </a:extLst>
          </p:cNvPr>
          <p:cNvSpPr txBox="1"/>
          <p:nvPr/>
        </p:nvSpPr>
        <p:spPr>
          <a:xfrm>
            <a:off x="972324" y="3317082"/>
            <a:ext cx="3105151" cy="2308324"/>
          </a:xfrm>
          <a:prstGeom prst="rect">
            <a:avLst/>
          </a:prstGeom>
          <a:noFill/>
        </p:spPr>
        <p:txBody>
          <a:bodyPr wrap="square" lIns="91440" tIns="45720" rIns="91440" bIns="45720" rtlCol="0" anchor="t">
            <a:spAutoFit/>
          </a:bodyPr>
          <a:lstStyle/>
          <a:p>
            <a:pPr marL="0" marR="0" lvl="0" indent="0" algn="ctr" defTabSz="914377"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Communicate supplier</a:t>
            </a:r>
          </a:p>
          <a:p>
            <a:pPr marL="0" marR="0" lvl="0" indent="0" algn="ctr" defTabSz="914377"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engagement program to the suppliers that contribute 80% of Corning/Hemlock scope 3 emissions.</a:t>
            </a:r>
          </a:p>
          <a:p>
            <a:pPr marL="0" marR="0" lvl="0" indent="0" algn="ctr" defTabSz="914377"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 (PG&amp;S, Capital Goods, Transportation)</a:t>
            </a:r>
          </a:p>
          <a:p>
            <a:pPr marL="0" marR="0" lvl="0" indent="0" algn="l" defTabSz="914377"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ctr" defTabSz="914377"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377"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45D7"/>
              </a:solidFill>
              <a:effectLst/>
              <a:uLnTx/>
              <a:uFillTx/>
              <a:latin typeface="Arial" panose="020B0604020202020204" pitchFamily="34" charset="0"/>
              <a:ea typeface="+mn-ea"/>
              <a:cs typeface="Arial"/>
            </a:endParaRPr>
          </a:p>
        </p:txBody>
      </p:sp>
      <p:grpSp>
        <p:nvGrpSpPr>
          <p:cNvPr id="14" name="Group 13">
            <a:extLst>
              <a:ext uri="{FF2B5EF4-FFF2-40B4-BE49-F238E27FC236}">
                <a16:creationId xmlns:a16="http://schemas.microsoft.com/office/drawing/2014/main" id="{724B7424-596F-4438-A08C-6DC10F9ED78F}"/>
              </a:ext>
            </a:extLst>
          </p:cNvPr>
          <p:cNvGrpSpPr/>
          <p:nvPr/>
        </p:nvGrpSpPr>
        <p:grpSpPr>
          <a:xfrm>
            <a:off x="4656200" y="2556669"/>
            <a:ext cx="3105151" cy="3702437"/>
            <a:chOff x="4075588" y="2247901"/>
            <a:chExt cx="3105151" cy="3702435"/>
          </a:xfrm>
        </p:grpSpPr>
        <p:sp>
          <p:nvSpPr>
            <p:cNvPr id="10" name="TextBox 9">
              <a:extLst>
                <a:ext uri="{FF2B5EF4-FFF2-40B4-BE49-F238E27FC236}">
                  <a16:creationId xmlns:a16="http://schemas.microsoft.com/office/drawing/2014/main" id="{8D79C327-1229-4D7E-A315-0FD523ED0505}"/>
                </a:ext>
              </a:extLst>
            </p:cNvPr>
            <p:cNvSpPr txBox="1"/>
            <p:nvPr/>
          </p:nvSpPr>
          <p:spPr>
            <a:xfrm>
              <a:off x="4075588" y="3180349"/>
              <a:ext cx="3105151" cy="2769987"/>
            </a:xfrm>
            <a:prstGeom prst="rect">
              <a:avLst/>
            </a:prstGeom>
            <a:noFill/>
          </p:spPr>
          <p:txBody>
            <a:bodyPr wrap="square" lIns="91440" tIns="45720" rIns="91440" bIns="45720" rtlCol="0" anchor="t">
              <a:spAutoFit/>
            </a:bodyPr>
            <a:lstStyle/>
            <a:p>
              <a:pPr marL="0" marR="0" lvl="0" indent="0" algn="l" defTabSz="914377"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Actively engage and train the suppliers that contribute 60% of emissions in  PG&amp;S,CAP category and 80% in the Transportation</a:t>
              </a:r>
            </a:p>
            <a:p>
              <a:pPr marL="0" marR="0" lvl="0" indent="0" algn="ctr" defTabSz="914377"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ctr" defTabSz="914377"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ctr" defTabSz="914377"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ctr" defTabSz="914377"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A45D7"/>
                </a:solidFill>
                <a:effectLst/>
                <a:uLnTx/>
                <a:uFillTx/>
                <a:latin typeface="Arial"/>
                <a:ea typeface="+mn-ea"/>
                <a:cs typeface="Arial"/>
              </a:endParaRPr>
            </a:p>
            <a:p>
              <a:pPr marL="0" marR="0" lvl="0" indent="0" algn="ctr" defTabSz="914377"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A45D7"/>
                  </a:solidFill>
                  <a:effectLst/>
                  <a:uLnTx/>
                  <a:uFillTx/>
                  <a:latin typeface="Arial"/>
                  <a:ea typeface="+mn-ea"/>
                  <a:cs typeface="Arial"/>
                </a:rPr>
                <a:t>Corning approved channel</a:t>
              </a:r>
            </a:p>
            <a:p>
              <a:pPr marL="0" marR="0" lvl="0" indent="0" algn="ctr" defTabSz="914377"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Arial"/>
                </a:rPr>
                <a:t>CDP supply chain program</a:t>
              </a:r>
            </a:p>
          </p:txBody>
        </p:sp>
        <p:cxnSp>
          <p:nvCxnSpPr>
            <p:cNvPr id="11" name="Straight Connector 10">
              <a:extLst>
                <a:ext uri="{FF2B5EF4-FFF2-40B4-BE49-F238E27FC236}">
                  <a16:creationId xmlns:a16="http://schemas.microsoft.com/office/drawing/2014/main" id="{A6415C53-CB19-4C23-979D-8A510B438B68}"/>
                </a:ext>
              </a:extLst>
            </p:cNvPr>
            <p:cNvCxnSpPr/>
            <p:nvPr/>
          </p:nvCxnSpPr>
          <p:spPr>
            <a:xfrm>
              <a:off x="5791200" y="2247901"/>
              <a:ext cx="0" cy="914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775E963B-05F1-43D5-968C-CAF1B16B15A0}"/>
              </a:ext>
            </a:extLst>
          </p:cNvPr>
          <p:cNvGrpSpPr/>
          <p:nvPr/>
        </p:nvGrpSpPr>
        <p:grpSpPr>
          <a:xfrm>
            <a:off x="8506598" y="2450306"/>
            <a:ext cx="3105151" cy="3043237"/>
            <a:chOff x="7839074" y="2295525"/>
            <a:chExt cx="3105151" cy="3043236"/>
          </a:xfrm>
        </p:grpSpPr>
        <p:cxnSp>
          <p:nvCxnSpPr>
            <p:cNvPr id="12" name="Straight Connector 11">
              <a:extLst>
                <a:ext uri="{FF2B5EF4-FFF2-40B4-BE49-F238E27FC236}">
                  <a16:creationId xmlns:a16="http://schemas.microsoft.com/office/drawing/2014/main" id="{4F31937D-FFB4-4BCB-B920-AAAC8D8EBBC3}"/>
                </a:ext>
              </a:extLst>
            </p:cNvPr>
            <p:cNvCxnSpPr/>
            <p:nvPr/>
          </p:nvCxnSpPr>
          <p:spPr>
            <a:xfrm>
              <a:off x="9420225" y="2295525"/>
              <a:ext cx="0" cy="914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CB69BD-081E-415E-AB45-AC8BB4598806}"/>
                </a:ext>
              </a:extLst>
            </p:cNvPr>
            <p:cNvSpPr txBox="1"/>
            <p:nvPr/>
          </p:nvSpPr>
          <p:spPr>
            <a:xfrm>
              <a:off x="7839074" y="3204844"/>
              <a:ext cx="3105151" cy="2133917"/>
            </a:xfrm>
            <a:prstGeom prst="rect">
              <a:avLst/>
            </a:prstGeom>
            <a:noFill/>
          </p:spPr>
          <p:txBody>
            <a:bodyPr wrap="square" lIns="91440" tIns="45720" rIns="91440" bIns="45720" rtlCol="0" anchor="t">
              <a:spAutoFit/>
            </a:bodyPr>
            <a:lstStyle/>
            <a:p>
              <a:pPr marL="0" marR="0" lvl="0" indent="0" algn="ctr" defTabSz="914377" rtl="0" eaLnBrk="1" fontAlgn="base"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Develop and implement emission reduction plans with supplier classified as engaged leaders in the scope emissions program</a:t>
              </a:r>
            </a:p>
            <a:p>
              <a:pPr marL="0" marR="0" lvl="0" indent="0" algn="ctr" defTabSz="914377"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A45D7"/>
                  </a:solidFill>
                  <a:effectLst/>
                  <a:uLnTx/>
                  <a:uFillTx/>
                  <a:latin typeface="Arial"/>
                  <a:ea typeface="+mn-ea"/>
                  <a:cs typeface="Arial"/>
                </a:rPr>
                <a:t>  </a:t>
              </a:r>
              <a:endParaRPr kumimoji="0" lang="en-US" sz="1200" b="0" i="0" u="none" strike="noStrike" kern="1200" cap="none" spc="0" normalizeH="0" baseline="0" noProof="0">
                <a:ln>
                  <a:noFill/>
                </a:ln>
                <a:solidFill>
                  <a:srgbClr val="1A45D7"/>
                </a:solidFill>
                <a:effectLst/>
                <a:uLnTx/>
                <a:uFillTx/>
                <a:latin typeface="Arial"/>
                <a:ea typeface="+mn-ea"/>
                <a:cs typeface="Arial"/>
              </a:endParaRPr>
            </a:p>
          </p:txBody>
        </p:sp>
      </p:grpSp>
      <p:sp>
        <p:nvSpPr>
          <p:cNvPr id="68" name="Title 3">
            <a:extLst>
              <a:ext uri="{FF2B5EF4-FFF2-40B4-BE49-F238E27FC236}">
                <a16:creationId xmlns:a16="http://schemas.microsoft.com/office/drawing/2014/main" id="{CF2550F9-31DE-E51F-064F-29B225B37A80}"/>
              </a:ext>
            </a:extLst>
          </p:cNvPr>
          <p:cNvSpPr txBox="1">
            <a:spLocks/>
          </p:cNvSpPr>
          <p:nvPr/>
        </p:nvSpPr>
        <p:spPr>
          <a:xfrm>
            <a:off x="457200" y="571500"/>
            <a:ext cx="11503152" cy="88412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panose="020B0604020202020204"/>
                <a:ea typeface="+mj-ea"/>
                <a:cs typeface="+mj-cs"/>
              </a:rPr>
              <a:t>2023 supplier engagement goals defined and set for deployment</a:t>
            </a:r>
            <a:endParaRPr kumimoji="0" lang="en-US" sz="3600" b="1" i="0" u="none" strike="noStrike" kern="1200" cap="none" spc="0" normalizeH="0" baseline="0" noProof="0">
              <a:ln>
                <a:noFill/>
              </a:ln>
              <a:solidFill>
                <a:srgbClr val="000000"/>
              </a:solidFill>
              <a:effectLst/>
              <a:uLnTx/>
              <a:uFillTx/>
              <a:latin typeface="Arial" panose="020B0604020202020204"/>
              <a:ea typeface="+mj-ea"/>
              <a:cs typeface="+mj-cs"/>
            </a:endParaRPr>
          </a:p>
        </p:txBody>
      </p:sp>
      <p:pic>
        <p:nvPicPr>
          <p:cNvPr id="2" name="Picture 1" descr="A picture containing graphics, clipart, font, white&#10;&#10;Description automatically generated">
            <a:extLst>
              <a:ext uri="{FF2B5EF4-FFF2-40B4-BE49-F238E27FC236}">
                <a16:creationId xmlns:a16="http://schemas.microsoft.com/office/drawing/2014/main" id="{A3223358-62C9-B699-A70A-B26BE7615C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2125" y="0"/>
            <a:ext cx="765349" cy="765349"/>
          </a:xfrm>
          <a:prstGeom prst="rect">
            <a:avLst/>
          </a:prstGeom>
        </p:spPr>
      </p:pic>
    </p:spTree>
    <p:extLst>
      <p:ext uri="{BB962C8B-B14F-4D97-AF65-F5344CB8AC3E}">
        <p14:creationId xmlns:p14="http://schemas.microsoft.com/office/powerpoint/2010/main" val="1722982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15A431-708D-3648-B67A-FAD71175587A}"/>
              </a:ext>
            </a:extLst>
          </p:cNvPr>
          <p:cNvSpPr txBox="1"/>
          <p:nvPr/>
        </p:nvSpPr>
        <p:spPr>
          <a:xfrm>
            <a:off x="2005809" y="103861"/>
            <a:ext cx="796032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panose="020B0604020202020204"/>
                <a:ea typeface="+mn-ea"/>
                <a:cs typeface="+mn-cs"/>
              </a:rPr>
              <a:t>2023 Supplier Activities for Scope 3 Emission</a:t>
            </a:r>
          </a:p>
        </p:txBody>
      </p:sp>
      <p:sp>
        <p:nvSpPr>
          <p:cNvPr id="4" name="Freeform 2">
            <a:extLst>
              <a:ext uri="{FF2B5EF4-FFF2-40B4-BE49-F238E27FC236}">
                <a16:creationId xmlns:a16="http://schemas.microsoft.com/office/drawing/2014/main" id="{02BAA1AC-5FEB-7D40-B32D-E2FF77DA13C3}"/>
              </a:ext>
            </a:extLst>
          </p:cNvPr>
          <p:cNvSpPr>
            <a:spLocks noChangeArrowheads="1"/>
          </p:cNvSpPr>
          <p:nvPr/>
        </p:nvSpPr>
        <p:spPr bwMode="auto">
          <a:xfrm>
            <a:off x="439797" y="1"/>
            <a:ext cx="4486083" cy="6725919"/>
          </a:xfrm>
          <a:custGeom>
            <a:avLst/>
            <a:gdLst>
              <a:gd name="T0" fmla="*/ 8744 w 8745"/>
              <a:gd name="T1" fmla="*/ 11007 h 11008"/>
              <a:gd name="T2" fmla="*/ 7828 w 8745"/>
              <a:gd name="T3" fmla="*/ 11007 h 11008"/>
              <a:gd name="T4" fmla="*/ 7828 w 8745"/>
              <a:gd name="T5" fmla="*/ 8903 h 11008"/>
              <a:gd name="T6" fmla="*/ 7828 w 8745"/>
              <a:gd name="T7" fmla="*/ 8903 h 11008"/>
              <a:gd name="T8" fmla="*/ 7490 w 8745"/>
              <a:gd name="T9" fmla="*/ 8564 h 11008"/>
              <a:gd name="T10" fmla="*/ 5578 w 8745"/>
              <a:gd name="T11" fmla="*/ 8564 h 11008"/>
              <a:gd name="T12" fmla="*/ 5578 w 8745"/>
              <a:gd name="T13" fmla="*/ 8564 h 11008"/>
              <a:gd name="T14" fmla="*/ 4322 w 8745"/>
              <a:gd name="T15" fmla="*/ 7309 h 11008"/>
              <a:gd name="T16" fmla="*/ 4322 w 8745"/>
              <a:gd name="T17" fmla="*/ 5901 h 11008"/>
              <a:gd name="T18" fmla="*/ 4322 w 8745"/>
              <a:gd name="T19" fmla="*/ 5901 h 11008"/>
              <a:gd name="T20" fmla="*/ 3984 w 8745"/>
              <a:gd name="T21" fmla="*/ 5562 h 11008"/>
              <a:gd name="T22" fmla="*/ 1256 w 8745"/>
              <a:gd name="T23" fmla="*/ 5562 h 11008"/>
              <a:gd name="T24" fmla="*/ 1256 w 8745"/>
              <a:gd name="T25" fmla="*/ 5562 h 11008"/>
              <a:gd name="T26" fmla="*/ 0 w 8745"/>
              <a:gd name="T27" fmla="*/ 4307 h 11008"/>
              <a:gd name="T28" fmla="*/ 0 w 8745"/>
              <a:gd name="T29" fmla="*/ 0 h 11008"/>
              <a:gd name="T30" fmla="*/ 917 w 8745"/>
              <a:gd name="T31" fmla="*/ 0 h 11008"/>
              <a:gd name="T32" fmla="*/ 917 w 8745"/>
              <a:gd name="T33" fmla="*/ 4307 h 11008"/>
              <a:gd name="T34" fmla="*/ 917 w 8745"/>
              <a:gd name="T35" fmla="*/ 4307 h 11008"/>
              <a:gd name="T36" fmla="*/ 1256 w 8745"/>
              <a:gd name="T37" fmla="*/ 4645 h 11008"/>
              <a:gd name="T38" fmla="*/ 3984 w 8745"/>
              <a:gd name="T39" fmla="*/ 4645 h 11008"/>
              <a:gd name="T40" fmla="*/ 3984 w 8745"/>
              <a:gd name="T41" fmla="*/ 4645 h 11008"/>
              <a:gd name="T42" fmla="*/ 5239 w 8745"/>
              <a:gd name="T43" fmla="*/ 5901 h 11008"/>
              <a:gd name="T44" fmla="*/ 5239 w 8745"/>
              <a:gd name="T45" fmla="*/ 7309 h 11008"/>
              <a:gd name="T46" fmla="*/ 5239 w 8745"/>
              <a:gd name="T47" fmla="*/ 7309 h 11008"/>
              <a:gd name="T48" fmla="*/ 5578 w 8745"/>
              <a:gd name="T49" fmla="*/ 7647 h 11008"/>
              <a:gd name="T50" fmla="*/ 7490 w 8745"/>
              <a:gd name="T51" fmla="*/ 7647 h 11008"/>
              <a:gd name="T52" fmla="*/ 7490 w 8745"/>
              <a:gd name="T53" fmla="*/ 7647 h 11008"/>
              <a:gd name="T54" fmla="*/ 8744 w 8745"/>
              <a:gd name="T55" fmla="*/ 8903 h 11008"/>
              <a:gd name="T56" fmla="*/ 8744 w 8745"/>
              <a:gd name="T57"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45" h="11008">
                <a:moveTo>
                  <a:pt x="8744" y="11007"/>
                </a:moveTo>
                <a:lnTo>
                  <a:pt x="7828" y="11007"/>
                </a:lnTo>
                <a:lnTo>
                  <a:pt x="7828" y="8903"/>
                </a:lnTo>
                <a:lnTo>
                  <a:pt x="7828" y="8903"/>
                </a:lnTo>
                <a:cubicBezTo>
                  <a:pt x="7828" y="8716"/>
                  <a:pt x="7676" y="8564"/>
                  <a:pt x="7490" y="8564"/>
                </a:cubicBezTo>
                <a:lnTo>
                  <a:pt x="5578" y="8564"/>
                </a:lnTo>
                <a:lnTo>
                  <a:pt x="5578" y="8564"/>
                </a:lnTo>
                <a:cubicBezTo>
                  <a:pt x="4885" y="8564"/>
                  <a:pt x="4322" y="8001"/>
                  <a:pt x="4322" y="7309"/>
                </a:cubicBezTo>
                <a:lnTo>
                  <a:pt x="4322" y="5901"/>
                </a:lnTo>
                <a:lnTo>
                  <a:pt x="4322" y="5901"/>
                </a:lnTo>
                <a:cubicBezTo>
                  <a:pt x="4322" y="5714"/>
                  <a:pt x="4170" y="5562"/>
                  <a:pt x="3984" y="5562"/>
                </a:cubicBezTo>
                <a:lnTo>
                  <a:pt x="1256" y="5562"/>
                </a:lnTo>
                <a:lnTo>
                  <a:pt x="1256" y="5562"/>
                </a:lnTo>
                <a:cubicBezTo>
                  <a:pt x="563" y="5562"/>
                  <a:pt x="0" y="5000"/>
                  <a:pt x="0" y="4307"/>
                </a:cubicBezTo>
                <a:lnTo>
                  <a:pt x="0" y="0"/>
                </a:lnTo>
                <a:lnTo>
                  <a:pt x="917" y="0"/>
                </a:lnTo>
                <a:lnTo>
                  <a:pt x="917" y="4307"/>
                </a:lnTo>
                <a:lnTo>
                  <a:pt x="917" y="4307"/>
                </a:lnTo>
                <a:cubicBezTo>
                  <a:pt x="917" y="4494"/>
                  <a:pt x="1069" y="4645"/>
                  <a:pt x="1256" y="4645"/>
                </a:cubicBezTo>
                <a:lnTo>
                  <a:pt x="3984" y="4645"/>
                </a:lnTo>
                <a:lnTo>
                  <a:pt x="3984" y="4645"/>
                </a:lnTo>
                <a:cubicBezTo>
                  <a:pt x="4676" y="4645"/>
                  <a:pt x="5239" y="5209"/>
                  <a:pt x="5239" y="5901"/>
                </a:cubicBezTo>
                <a:lnTo>
                  <a:pt x="5239" y="7309"/>
                </a:lnTo>
                <a:lnTo>
                  <a:pt x="5239" y="7309"/>
                </a:lnTo>
                <a:cubicBezTo>
                  <a:pt x="5239" y="7495"/>
                  <a:pt x="5391" y="7647"/>
                  <a:pt x="5578" y="7647"/>
                </a:cubicBezTo>
                <a:lnTo>
                  <a:pt x="7490" y="7647"/>
                </a:lnTo>
                <a:lnTo>
                  <a:pt x="7490" y="7647"/>
                </a:lnTo>
                <a:cubicBezTo>
                  <a:pt x="8181" y="7647"/>
                  <a:pt x="8744" y="8211"/>
                  <a:pt x="8744" y="8903"/>
                </a:cubicBezTo>
                <a:lnTo>
                  <a:pt x="8744" y="11007"/>
                </a:lnTo>
              </a:path>
            </a:pathLst>
          </a:custGeom>
          <a:solidFill>
            <a:schemeClr val="tx1">
              <a:lumMod val="50000"/>
              <a:lumOff val="5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5" name="Freeform 3">
            <a:extLst>
              <a:ext uri="{FF2B5EF4-FFF2-40B4-BE49-F238E27FC236}">
                <a16:creationId xmlns:a16="http://schemas.microsoft.com/office/drawing/2014/main" id="{84915DB8-91F0-DC4C-86C7-60C87533CF8B}"/>
              </a:ext>
            </a:extLst>
          </p:cNvPr>
          <p:cNvSpPr>
            <a:spLocks noChangeArrowheads="1"/>
          </p:cNvSpPr>
          <p:nvPr/>
        </p:nvSpPr>
        <p:spPr bwMode="auto">
          <a:xfrm>
            <a:off x="633382" y="-25142"/>
            <a:ext cx="4851179" cy="6856035"/>
          </a:xfrm>
          <a:custGeom>
            <a:avLst/>
            <a:gdLst>
              <a:gd name="T0" fmla="*/ 0 w 7930"/>
              <a:gd name="T1" fmla="*/ 714 h 11008"/>
              <a:gd name="T2" fmla="*/ 102 w 7930"/>
              <a:gd name="T3" fmla="*/ 0 h 11008"/>
              <a:gd name="T4" fmla="*/ 102 w 7930"/>
              <a:gd name="T5" fmla="*/ 2140 h 11008"/>
              <a:gd name="T6" fmla="*/ 0 w 7930"/>
              <a:gd name="T7" fmla="*/ 1427 h 11008"/>
              <a:gd name="T8" fmla="*/ 102 w 7930"/>
              <a:gd name="T9" fmla="*/ 2140 h 11008"/>
              <a:gd name="T10" fmla="*/ 0 w 7930"/>
              <a:gd name="T11" fmla="*/ 3567 h 11008"/>
              <a:gd name="T12" fmla="*/ 102 w 7930"/>
              <a:gd name="T13" fmla="*/ 2854 h 11008"/>
              <a:gd name="T14" fmla="*/ 296 w 7930"/>
              <a:gd name="T15" fmla="*/ 4951 h 11008"/>
              <a:gd name="T16" fmla="*/ 0 w 7930"/>
              <a:gd name="T17" fmla="*/ 4307 h 11008"/>
              <a:gd name="T18" fmla="*/ 102 w 7930"/>
              <a:gd name="T19" fmla="*/ 4281 h 11008"/>
              <a:gd name="T20" fmla="*/ 102 w 7930"/>
              <a:gd name="T21" fmla="*/ 4307 h 11008"/>
              <a:gd name="T22" fmla="*/ 296 w 7930"/>
              <a:gd name="T23" fmla="*/ 4951 h 11008"/>
              <a:gd name="T24" fmla="*/ 996 w 7930"/>
              <a:gd name="T25" fmla="*/ 5156 h 11008"/>
              <a:gd name="T26" fmla="*/ 1709 w 7930"/>
              <a:gd name="T27" fmla="*/ 5053 h 11008"/>
              <a:gd name="T28" fmla="*/ 3137 w 7930"/>
              <a:gd name="T29" fmla="*/ 5156 h 11008"/>
              <a:gd name="T30" fmla="*/ 2423 w 7930"/>
              <a:gd name="T31" fmla="*/ 5053 h 11008"/>
              <a:gd name="T32" fmla="*/ 3137 w 7930"/>
              <a:gd name="T33" fmla="*/ 5156 h 11008"/>
              <a:gd name="T34" fmla="*/ 4282 w 7930"/>
              <a:gd name="T35" fmla="*/ 5657 h 11008"/>
              <a:gd name="T36" fmla="*/ 3862 w 7930"/>
              <a:gd name="T37" fmla="*/ 5103 h 11008"/>
              <a:gd name="T38" fmla="*/ 4378 w 7930"/>
              <a:gd name="T39" fmla="*/ 5624 h 11008"/>
              <a:gd name="T40" fmla="*/ 4423 w 7930"/>
              <a:gd name="T41" fmla="*/ 7063 h 11008"/>
              <a:gd name="T42" fmla="*/ 4322 w 7930"/>
              <a:gd name="T43" fmla="*/ 6350 h 11008"/>
              <a:gd name="T44" fmla="*/ 4423 w 7930"/>
              <a:gd name="T45" fmla="*/ 7063 h 11008"/>
              <a:gd name="T46" fmla="*/ 5094 w 7930"/>
              <a:gd name="T47" fmla="*/ 8154 h 11008"/>
              <a:gd name="T48" fmla="*/ 4548 w 7930"/>
              <a:gd name="T49" fmla="*/ 7722 h 11008"/>
              <a:gd name="T50" fmla="*/ 5103 w 7930"/>
              <a:gd name="T51" fmla="*/ 8052 h 11008"/>
              <a:gd name="T52" fmla="*/ 6525 w 7930"/>
              <a:gd name="T53" fmla="*/ 8156 h 11008"/>
              <a:gd name="T54" fmla="*/ 5812 w 7930"/>
              <a:gd name="T55" fmla="*/ 8054 h 11008"/>
              <a:gd name="T56" fmla="*/ 6525 w 7930"/>
              <a:gd name="T57" fmla="*/ 8156 h 11008"/>
              <a:gd name="T58" fmla="*/ 7743 w 7930"/>
              <a:gd name="T59" fmla="*/ 8558 h 11008"/>
              <a:gd name="T60" fmla="*/ 7248 w 7930"/>
              <a:gd name="T61" fmla="*/ 8071 h 11008"/>
              <a:gd name="T62" fmla="*/ 7834 w 7930"/>
              <a:gd name="T63" fmla="*/ 8511 h 11008"/>
              <a:gd name="T64" fmla="*/ 7929 w 7930"/>
              <a:gd name="T65" fmla="*/ 9947 h 11008"/>
              <a:gd name="T66" fmla="*/ 7827 w 7930"/>
              <a:gd name="T67" fmla="*/ 9234 h 11008"/>
              <a:gd name="T68" fmla="*/ 7929 w 7930"/>
              <a:gd name="T69" fmla="*/ 9947 h 11008"/>
              <a:gd name="T70" fmla="*/ 7827 w 7930"/>
              <a:gd name="T71" fmla="*/ 11007 h 11008"/>
              <a:gd name="T72" fmla="*/ 7929 w 7930"/>
              <a:gd name="T73" fmla="*/ 10661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30" h="11008">
                <a:moveTo>
                  <a:pt x="102" y="714"/>
                </a:moveTo>
                <a:lnTo>
                  <a:pt x="0" y="714"/>
                </a:lnTo>
                <a:lnTo>
                  <a:pt x="0" y="0"/>
                </a:lnTo>
                <a:lnTo>
                  <a:pt x="102" y="0"/>
                </a:lnTo>
                <a:lnTo>
                  <a:pt x="102" y="714"/>
                </a:lnTo>
                <a:close/>
                <a:moveTo>
                  <a:pt x="102" y="2140"/>
                </a:moveTo>
                <a:lnTo>
                  <a:pt x="0" y="2140"/>
                </a:lnTo>
                <a:lnTo>
                  <a:pt x="0" y="1427"/>
                </a:lnTo>
                <a:lnTo>
                  <a:pt x="102" y="1427"/>
                </a:lnTo>
                <a:lnTo>
                  <a:pt x="102" y="2140"/>
                </a:lnTo>
                <a:close/>
                <a:moveTo>
                  <a:pt x="102" y="3567"/>
                </a:moveTo>
                <a:lnTo>
                  <a:pt x="0" y="3567"/>
                </a:lnTo>
                <a:lnTo>
                  <a:pt x="0" y="2854"/>
                </a:lnTo>
                <a:lnTo>
                  <a:pt x="102" y="2854"/>
                </a:lnTo>
                <a:lnTo>
                  <a:pt x="102" y="3567"/>
                </a:lnTo>
                <a:close/>
                <a:moveTo>
                  <a:pt x="296" y="4951"/>
                </a:moveTo>
                <a:lnTo>
                  <a:pt x="296" y="4951"/>
                </a:lnTo>
                <a:cubicBezTo>
                  <a:pt x="108" y="4790"/>
                  <a:pt x="0" y="4555"/>
                  <a:pt x="0" y="4307"/>
                </a:cubicBezTo>
                <a:lnTo>
                  <a:pt x="0" y="4281"/>
                </a:lnTo>
                <a:lnTo>
                  <a:pt x="102" y="4281"/>
                </a:lnTo>
                <a:lnTo>
                  <a:pt x="102" y="4307"/>
                </a:lnTo>
                <a:lnTo>
                  <a:pt x="102" y="4307"/>
                </a:lnTo>
                <a:cubicBezTo>
                  <a:pt x="102" y="4525"/>
                  <a:pt x="197" y="4732"/>
                  <a:pt x="362" y="4874"/>
                </a:cubicBezTo>
                <a:lnTo>
                  <a:pt x="296" y="4951"/>
                </a:lnTo>
                <a:close/>
                <a:moveTo>
                  <a:pt x="1709" y="5156"/>
                </a:moveTo>
                <a:lnTo>
                  <a:pt x="996" y="5156"/>
                </a:lnTo>
                <a:lnTo>
                  <a:pt x="996" y="5053"/>
                </a:lnTo>
                <a:lnTo>
                  <a:pt x="1709" y="5053"/>
                </a:lnTo>
                <a:lnTo>
                  <a:pt x="1709" y="5156"/>
                </a:lnTo>
                <a:close/>
                <a:moveTo>
                  <a:pt x="3137" y="5156"/>
                </a:moveTo>
                <a:lnTo>
                  <a:pt x="2423" y="5156"/>
                </a:lnTo>
                <a:lnTo>
                  <a:pt x="2423" y="5053"/>
                </a:lnTo>
                <a:lnTo>
                  <a:pt x="3137" y="5053"/>
                </a:lnTo>
                <a:lnTo>
                  <a:pt x="3137" y="5156"/>
                </a:lnTo>
                <a:close/>
                <a:moveTo>
                  <a:pt x="4282" y="5657"/>
                </a:moveTo>
                <a:lnTo>
                  <a:pt x="4282" y="5657"/>
                </a:lnTo>
                <a:cubicBezTo>
                  <a:pt x="4208" y="5447"/>
                  <a:pt x="4039" y="5275"/>
                  <a:pt x="3827" y="5199"/>
                </a:cubicBezTo>
                <a:lnTo>
                  <a:pt x="3862" y="5103"/>
                </a:lnTo>
                <a:lnTo>
                  <a:pt x="3862" y="5103"/>
                </a:lnTo>
                <a:cubicBezTo>
                  <a:pt x="4102" y="5189"/>
                  <a:pt x="4294" y="5384"/>
                  <a:pt x="4378" y="5624"/>
                </a:cubicBezTo>
                <a:lnTo>
                  <a:pt x="4282" y="5657"/>
                </a:lnTo>
                <a:close/>
                <a:moveTo>
                  <a:pt x="4423" y="7063"/>
                </a:moveTo>
                <a:lnTo>
                  <a:pt x="4322" y="7063"/>
                </a:lnTo>
                <a:lnTo>
                  <a:pt x="4322" y="6350"/>
                </a:lnTo>
                <a:lnTo>
                  <a:pt x="4423" y="6350"/>
                </a:lnTo>
                <a:lnTo>
                  <a:pt x="4423" y="7063"/>
                </a:lnTo>
                <a:close/>
                <a:moveTo>
                  <a:pt x="5094" y="8154"/>
                </a:moveTo>
                <a:lnTo>
                  <a:pt x="5094" y="8154"/>
                </a:lnTo>
                <a:cubicBezTo>
                  <a:pt x="4837" y="8130"/>
                  <a:pt x="4607" y="7994"/>
                  <a:pt x="4463" y="7778"/>
                </a:cubicBezTo>
                <a:lnTo>
                  <a:pt x="4548" y="7722"/>
                </a:lnTo>
                <a:lnTo>
                  <a:pt x="4548" y="7722"/>
                </a:lnTo>
                <a:cubicBezTo>
                  <a:pt x="4675" y="7911"/>
                  <a:pt x="4877" y="8032"/>
                  <a:pt x="5103" y="8052"/>
                </a:cubicBezTo>
                <a:lnTo>
                  <a:pt x="5094" y="8154"/>
                </a:lnTo>
                <a:close/>
                <a:moveTo>
                  <a:pt x="6525" y="8156"/>
                </a:moveTo>
                <a:lnTo>
                  <a:pt x="5812" y="8156"/>
                </a:lnTo>
                <a:lnTo>
                  <a:pt x="5812" y="8054"/>
                </a:lnTo>
                <a:lnTo>
                  <a:pt x="6525" y="8054"/>
                </a:lnTo>
                <a:lnTo>
                  <a:pt x="6525" y="8156"/>
                </a:lnTo>
                <a:close/>
                <a:moveTo>
                  <a:pt x="7743" y="8558"/>
                </a:moveTo>
                <a:lnTo>
                  <a:pt x="7743" y="8558"/>
                </a:lnTo>
                <a:cubicBezTo>
                  <a:pt x="7639" y="8357"/>
                  <a:pt x="7451" y="8215"/>
                  <a:pt x="7228" y="8171"/>
                </a:cubicBezTo>
                <a:lnTo>
                  <a:pt x="7248" y="8071"/>
                </a:lnTo>
                <a:lnTo>
                  <a:pt x="7248" y="8071"/>
                </a:lnTo>
                <a:cubicBezTo>
                  <a:pt x="7501" y="8121"/>
                  <a:pt x="7714" y="8281"/>
                  <a:pt x="7834" y="8511"/>
                </a:cubicBezTo>
                <a:lnTo>
                  <a:pt x="7743" y="8558"/>
                </a:lnTo>
                <a:close/>
                <a:moveTo>
                  <a:pt x="7929" y="9947"/>
                </a:moveTo>
                <a:lnTo>
                  <a:pt x="7827" y="9947"/>
                </a:lnTo>
                <a:lnTo>
                  <a:pt x="7827" y="9234"/>
                </a:lnTo>
                <a:lnTo>
                  <a:pt x="7929" y="9234"/>
                </a:lnTo>
                <a:lnTo>
                  <a:pt x="7929" y="9947"/>
                </a:lnTo>
                <a:close/>
                <a:moveTo>
                  <a:pt x="7929" y="11007"/>
                </a:moveTo>
                <a:lnTo>
                  <a:pt x="7827" y="11007"/>
                </a:lnTo>
                <a:lnTo>
                  <a:pt x="7827" y="10661"/>
                </a:lnTo>
                <a:lnTo>
                  <a:pt x="7929" y="10661"/>
                </a:lnTo>
                <a:lnTo>
                  <a:pt x="7929" y="11007"/>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grpSp>
        <p:nvGrpSpPr>
          <p:cNvPr id="11" name="Group 10">
            <a:extLst>
              <a:ext uri="{FF2B5EF4-FFF2-40B4-BE49-F238E27FC236}">
                <a16:creationId xmlns:a16="http://schemas.microsoft.com/office/drawing/2014/main" id="{B2856405-AB65-6A2E-F8EB-1969A79C52B4}"/>
              </a:ext>
            </a:extLst>
          </p:cNvPr>
          <p:cNvGrpSpPr/>
          <p:nvPr/>
        </p:nvGrpSpPr>
        <p:grpSpPr>
          <a:xfrm>
            <a:off x="6507183" y="1046207"/>
            <a:ext cx="5337976" cy="959506"/>
            <a:chOff x="6507183" y="1046207"/>
            <a:chExt cx="5337976" cy="959506"/>
          </a:xfrm>
        </p:grpSpPr>
        <p:sp>
          <p:nvSpPr>
            <p:cNvPr id="18" name="Subtitle 2">
              <a:extLst>
                <a:ext uri="{FF2B5EF4-FFF2-40B4-BE49-F238E27FC236}">
                  <a16:creationId xmlns:a16="http://schemas.microsoft.com/office/drawing/2014/main" id="{0286D9A1-91C2-F04B-B464-F70026CC867C}"/>
                </a:ext>
              </a:extLst>
            </p:cNvPr>
            <p:cNvSpPr txBox="1">
              <a:spLocks/>
            </p:cNvSpPr>
            <p:nvPr/>
          </p:nvSpPr>
          <p:spPr>
            <a:xfrm>
              <a:off x="6609692" y="1497882"/>
              <a:ext cx="5235467" cy="50783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If you company did not disclosure through CDP in 2022, please register your account.</a:t>
              </a:r>
            </a:p>
          </p:txBody>
        </p:sp>
        <p:sp>
          <p:nvSpPr>
            <p:cNvPr id="19" name="TextBox 18">
              <a:extLst>
                <a:ext uri="{FF2B5EF4-FFF2-40B4-BE49-F238E27FC236}">
                  <a16:creationId xmlns:a16="http://schemas.microsoft.com/office/drawing/2014/main" id="{CF778BCE-6576-9C40-A246-4632B11990A7}"/>
                </a:ext>
              </a:extLst>
            </p:cNvPr>
            <p:cNvSpPr txBox="1"/>
            <p:nvPr/>
          </p:nvSpPr>
          <p:spPr>
            <a:xfrm>
              <a:off x="6507183" y="1046207"/>
              <a:ext cx="3318537" cy="400110"/>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A45D7"/>
                  </a:solidFill>
                  <a:effectLst/>
                  <a:uLnTx/>
                  <a:uFillTx/>
                  <a:latin typeface="Arial"/>
                  <a:ea typeface="+mn-ea"/>
                  <a:cs typeface="Arial"/>
                </a:rPr>
                <a:t>Register/ Sign up for CDP</a:t>
              </a:r>
            </a:p>
          </p:txBody>
        </p:sp>
      </p:grpSp>
      <p:grpSp>
        <p:nvGrpSpPr>
          <p:cNvPr id="15" name="Group 14">
            <a:extLst>
              <a:ext uri="{FF2B5EF4-FFF2-40B4-BE49-F238E27FC236}">
                <a16:creationId xmlns:a16="http://schemas.microsoft.com/office/drawing/2014/main" id="{DA1E2C9E-AE60-C385-BB3D-7E4D24686972}"/>
              </a:ext>
            </a:extLst>
          </p:cNvPr>
          <p:cNvGrpSpPr/>
          <p:nvPr/>
        </p:nvGrpSpPr>
        <p:grpSpPr>
          <a:xfrm>
            <a:off x="6558061" y="2119993"/>
            <a:ext cx="3963184" cy="961443"/>
            <a:chOff x="6558061" y="2119993"/>
            <a:chExt cx="3963184" cy="961443"/>
          </a:xfrm>
        </p:grpSpPr>
        <p:sp>
          <p:nvSpPr>
            <p:cNvPr id="20" name="Subtitle 2">
              <a:extLst>
                <a:ext uri="{FF2B5EF4-FFF2-40B4-BE49-F238E27FC236}">
                  <a16:creationId xmlns:a16="http://schemas.microsoft.com/office/drawing/2014/main" id="{1503CD43-35F6-4B43-B187-A0972A1224F2}"/>
                </a:ext>
              </a:extLst>
            </p:cNvPr>
            <p:cNvSpPr txBox="1">
              <a:spLocks/>
            </p:cNvSpPr>
            <p:nvPr/>
          </p:nvSpPr>
          <p:spPr>
            <a:xfrm>
              <a:off x="6624377" y="2573605"/>
              <a:ext cx="3896868" cy="50783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1000"/>
                </a:spcAft>
                <a:buClrTx/>
                <a:buSzTx/>
                <a:buFont typeface="Arial"/>
                <a:buNone/>
                <a:tabLst>
                  <a:tab pos="457200" algn="l"/>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GHG emission topics hosted by Corning/WSP</a:t>
              </a:r>
            </a:p>
          </p:txBody>
        </p:sp>
        <p:sp>
          <p:nvSpPr>
            <p:cNvPr id="21" name="TextBox 20">
              <a:extLst>
                <a:ext uri="{FF2B5EF4-FFF2-40B4-BE49-F238E27FC236}">
                  <a16:creationId xmlns:a16="http://schemas.microsoft.com/office/drawing/2014/main" id="{3FE6D863-4A92-F446-A5A2-E0A76D3DF48E}"/>
                </a:ext>
              </a:extLst>
            </p:cNvPr>
            <p:cNvSpPr txBox="1"/>
            <p:nvPr/>
          </p:nvSpPr>
          <p:spPr>
            <a:xfrm>
              <a:off x="6558061" y="2119993"/>
              <a:ext cx="2207912" cy="400110"/>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A45D7"/>
                  </a:solidFill>
                  <a:effectLst/>
                  <a:uLnTx/>
                  <a:uFillTx/>
                  <a:latin typeface="Arial"/>
                  <a:ea typeface="+mn-ea"/>
                  <a:cs typeface="Arial"/>
                </a:rPr>
                <a:t>Attend Trainings</a:t>
              </a:r>
            </a:p>
          </p:txBody>
        </p:sp>
      </p:grpSp>
      <p:grpSp>
        <p:nvGrpSpPr>
          <p:cNvPr id="17" name="Group 16">
            <a:extLst>
              <a:ext uri="{FF2B5EF4-FFF2-40B4-BE49-F238E27FC236}">
                <a16:creationId xmlns:a16="http://schemas.microsoft.com/office/drawing/2014/main" id="{3811A196-91C8-4DD1-9AAD-3E3D60591A2E}"/>
              </a:ext>
            </a:extLst>
          </p:cNvPr>
          <p:cNvGrpSpPr/>
          <p:nvPr/>
        </p:nvGrpSpPr>
        <p:grpSpPr>
          <a:xfrm>
            <a:off x="6518322" y="3120512"/>
            <a:ext cx="5456167" cy="1511944"/>
            <a:chOff x="6518322" y="3120512"/>
            <a:chExt cx="5456167" cy="1511944"/>
          </a:xfrm>
        </p:grpSpPr>
        <p:sp>
          <p:nvSpPr>
            <p:cNvPr id="22" name="Subtitle 2">
              <a:extLst>
                <a:ext uri="{FF2B5EF4-FFF2-40B4-BE49-F238E27FC236}">
                  <a16:creationId xmlns:a16="http://schemas.microsoft.com/office/drawing/2014/main" id="{159AA326-E403-964F-A439-A46658FB4934}"/>
                </a:ext>
              </a:extLst>
            </p:cNvPr>
            <p:cNvSpPr txBox="1">
              <a:spLocks/>
            </p:cNvSpPr>
            <p:nvPr/>
          </p:nvSpPr>
          <p:spPr>
            <a:xfrm>
              <a:off x="6609692" y="3551711"/>
              <a:ext cx="5364797" cy="108074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ts val="0"/>
                </a:spcBef>
                <a:spcAft>
                  <a:spcPts val="1000"/>
                </a:spcAft>
                <a:buClrTx/>
                <a:buSzTx/>
                <a:buFont typeface="Arial"/>
                <a:buNone/>
                <a:tabLst>
                  <a:tab pos="457200" algn="l"/>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Disclose scope 1, 2 and 3 greenhouse gas (GHG) emissions data. Provide independent or third-party assurance of disclosed emissions </a:t>
              </a:r>
            </a:p>
            <a:p>
              <a:pPr marL="0" marR="0" lvl="0" indent="0" algn="l" defTabSz="1087636" rtl="0" eaLnBrk="1" fontAlgn="auto" latinLnBrk="0" hangingPunct="1">
                <a:lnSpc>
                  <a:spcPct val="120000"/>
                </a:lnSpc>
                <a:spcBef>
                  <a:spcPts val="0"/>
                </a:spcBef>
                <a:spcAft>
                  <a:spcPts val="1000"/>
                </a:spcAft>
                <a:buClrTx/>
                <a:buSzTx/>
                <a:buFont typeface="Arial"/>
                <a:buNone/>
                <a:tabLst>
                  <a:tab pos="457200" algn="l"/>
                </a:tabLst>
                <a:defRPr/>
              </a:pPr>
              <a:endParaRPr kumimoji="0" lang="en-US" sz="1000" b="1" i="0" u="none" strike="noStrike" kern="1200" cap="none" spc="0" normalizeH="0" baseline="0" noProof="0">
                <a:ln>
                  <a:noFill/>
                </a:ln>
                <a:solidFill>
                  <a:srgbClr val="000000"/>
                </a:solidFill>
                <a:effectLst/>
                <a:uLnTx/>
                <a:uFillTx/>
                <a:latin typeface="Arial" panose="020B0604020202020204"/>
                <a:ea typeface="Lato Light" panose="020F0502020204030203" pitchFamily="34" charset="0"/>
                <a:cs typeface="Open Sans Light"/>
              </a:endParaRPr>
            </a:p>
          </p:txBody>
        </p:sp>
        <p:sp>
          <p:nvSpPr>
            <p:cNvPr id="23" name="TextBox 22">
              <a:extLst>
                <a:ext uri="{FF2B5EF4-FFF2-40B4-BE49-F238E27FC236}">
                  <a16:creationId xmlns:a16="http://schemas.microsoft.com/office/drawing/2014/main" id="{64692A13-6243-7B4D-8FA3-B583101DEF5C}"/>
                </a:ext>
              </a:extLst>
            </p:cNvPr>
            <p:cNvSpPr txBox="1"/>
            <p:nvPr/>
          </p:nvSpPr>
          <p:spPr>
            <a:xfrm>
              <a:off x="6518322" y="3120512"/>
              <a:ext cx="3132589" cy="400110"/>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A45D7"/>
                  </a:solidFill>
                  <a:effectLst/>
                  <a:uLnTx/>
                  <a:uFillTx/>
                  <a:latin typeface="Arial"/>
                  <a:ea typeface="+mn-ea"/>
                  <a:cs typeface="Arial"/>
                </a:rPr>
                <a:t>Calculate Emission data</a:t>
              </a:r>
            </a:p>
          </p:txBody>
        </p:sp>
      </p:grpSp>
      <p:grpSp>
        <p:nvGrpSpPr>
          <p:cNvPr id="30" name="Group 29">
            <a:extLst>
              <a:ext uri="{FF2B5EF4-FFF2-40B4-BE49-F238E27FC236}">
                <a16:creationId xmlns:a16="http://schemas.microsoft.com/office/drawing/2014/main" id="{05924A91-8709-C7B4-AE88-904FDEEA1F2C}"/>
              </a:ext>
            </a:extLst>
          </p:cNvPr>
          <p:cNvGrpSpPr/>
          <p:nvPr/>
        </p:nvGrpSpPr>
        <p:grpSpPr>
          <a:xfrm>
            <a:off x="6507183" y="4359371"/>
            <a:ext cx="5031989" cy="743360"/>
            <a:chOff x="6526628" y="4443629"/>
            <a:chExt cx="5031989" cy="743360"/>
          </a:xfrm>
        </p:grpSpPr>
        <p:sp>
          <p:nvSpPr>
            <p:cNvPr id="24" name="Subtitle 2">
              <a:extLst>
                <a:ext uri="{FF2B5EF4-FFF2-40B4-BE49-F238E27FC236}">
                  <a16:creationId xmlns:a16="http://schemas.microsoft.com/office/drawing/2014/main" id="{EA6C93F9-85AF-2442-B09B-DA71A39A25A7}"/>
                </a:ext>
              </a:extLst>
            </p:cNvPr>
            <p:cNvSpPr txBox="1">
              <a:spLocks/>
            </p:cNvSpPr>
            <p:nvPr/>
          </p:nvSpPr>
          <p:spPr>
            <a:xfrm>
              <a:off x="6558060" y="4894601"/>
              <a:ext cx="5000557" cy="29238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ts val="0"/>
                </a:spcBef>
                <a:spcAft>
                  <a:spcPts val="1000"/>
                </a:spcAft>
                <a:buClrTx/>
                <a:buSzTx/>
                <a:buFont typeface="Arial"/>
                <a:buNone/>
                <a:tabLst>
                  <a:tab pos="457200" algn="l"/>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Submit data through CDP. </a:t>
              </a:r>
              <a:r>
                <a:rPr kumimoji="0" lang="en-US" sz="1600" b="1" i="0" u="sng" strike="noStrike" kern="1200" cap="none" spc="0" normalizeH="0" baseline="0" noProof="0">
                  <a:ln>
                    <a:noFill/>
                  </a:ln>
                  <a:solidFill>
                    <a:srgbClr val="000000"/>
                  </a:solidFill>
                  <a:effectLst/>
                  <a:uLnTx/>
                  <a:uFillTx/>
                  <a:latin typeface="Arial"/>
                  <a:ea typeface="+mn-ea"/>
                  <a:cs typeface="Arial"/>
                </a:rPr>
                <a:t>Deadline July 26th</a:t>
              </a:r>
            </a:p>
          </p:txBody>
        </p:sp>
        <p:sp>
          <p:nvSpPr>
            <p:cNvPr id="25" name="TextBox 24">
              <a:extLst>
                <a:ext uri="{FF2B5EF4-FFF2-40B4-BE49-F238E27FC236}">
                  <a16:creationId xmlns:a16="http://schemas.microsoft.com/office/drawing/2014/main" id="{15308759-CC1F-434D-BE2A-CF1F1E07FFEA}"/>
                </a:ext>
              </a:extLst>
            </p:cNvPr>
            <p:cNvSpPr txBox="1"/>
            <p:nvPr/>
          </p:nvSpPr>
          <p:spPr>
            <a:xfrm>
              <a:off x="6526628" y="4443629"/>
              <a:ext cx="4488858" cy="400110"/>
            </a:xfrm>
            <a:prstGeom prst="rect">
              <a:avLst/>
            </a:prstGeom>
            <a:noFill/>
          </p:spPr>
          <p:txBody>
            <a:bodyPr wrap="none" rtlCol="0" anchor="b" anchorCtr="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A45D7"/>
                  </a:solidFill>
                  <a:effectLst/>
                  <a:uLnTx/>
                  <a:uFillTx/>
                  <a:latin typeface="Arial"/>
                  <a:ea typeface="+mn-ea"/>
                  <a:cs typeface="Arial"/>
                </a:rPr>
                <a:t>Submit data and Allocate emission </a:t>
              </a:r>
            </a:p>
          </p:txBody>
        </p:sp>
      </p:grpSp>
      <p:sp>
        <p:nvSpPr>
          <p:cNvPr id="31" name="Freeform 217">
            <a:extLst>
              <a:ext uri="{FF2B5EF4-FFF2-40B4-BE49-F238E27FC236}">
                <a16:creationId xmlns:a16="http://schemas.microsoft.com/office/drawing/2014/main" id="{EEAA9BA2-9EE6-AC45-941C-88BA8B9D71FD}"/>
              </a:ext>
            </a:extLst>
          </p:cNvPr>
          <p:cNvSpPr>
            <a:spLocks noChangeArrowheads="1"/>
          </p:cNvSpPr>
          <p:nvPr/>
        </p:nvSpPr>
        <p:spPr bwMode="auto">
          <a:xfrm>
            <a:off x="244765" y="172606"/>
            <a:ext cx="868377" cy="873601"/>
          </a:xfrm>
          <a:custGeom>
            <a:avLst/>
            <a:gdLst>
              <a:gd name="T0" fmla="*/ 801 w 1314"/>
              <a:gd name="T1" fmla="*/ 80 h 1312"/>
              <a:gd name="T2" fmla="*/ 1233 w 1314"/>
              <a:gd name="T3" fmla="*/ 512 h 1312"/>
              <a:gd name="T4" fmla="*/ 1233 w 1314"/>
              <a:gd name="T5" fmla="*/ 512 h 1312"/>
              <a:gd name="T6" fmla="*/ 1233 w 1314"/>
              <a:gd name="T7" fmla="*/ 800 h 1312"/>
              <a:gd name="T8" fmla="*/ 801 w 1314"/>
              <a:gd name="T9" fmla="*/ 1232 h 1312"/>
              <a:gd name="T10" fmla="*/ 801 w 1314"/>
              <a:gd name="T11" fmla="*/ 1232 h 1312"/>
              <a:gd name="T12" fmla="*/ 512 w 1314"/>
              <a:gd name="T13" fmla="*/ 1232 h 1312"/>
              <a:gd name="T14" fmla="*/ 80 w 1314"/>
              <a:gd name="T15" fmla="*/ 800 h 1312"/>
              <a:gd name="T16" fmla="*/ 80 w 1314"/>
              <a:gd name="T17" fmla="*/ 800 h 1312"/>
              <a:gd name="T18" fmla="*/ 80 w 1314"/>
              <a:gd name="T19" fmla="*/ 512 h 1312"/>
              <a:gd name="T20" fmla="*/ 512 w 1314"/>
              <a:gd name="T21" fmla="*/ 80 h 1312"/>
              <a:gd name="T22" fmla="*/ 512 w 1314"/>
              <a:gd name="T23" fmla="*/ 80 h 1312"/>
              <a:gd name="T24" fmla="*/ 801 w 1314"/>
              <a:gd name="T25" fmla="*/ 80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2">
                <a:moveTo>
                  <a:pt x="801" y="80"/>
                </a:moveTo>
                <a:lnTo>
                  <a:pt x="1233" y="512"/>
                </a:lnTo>
                <a:lnTo>
                  <a:pt x="1233" y="512"/>
                </a:lnTo>
                <a:cubicBezTo>
                  <a:pt x="1313" y="592"/>
                  <a:pt x="1313" y="721"/>
                  <a:pt x="1233" y="800"/>
                </a:cubicBezTo>
                <a:lnTo>
                  <a:pt x="801" y="1232"/>
                </a:lnTo>
                <a:lnTo>
                  <a:pt x="801" y="1232"/>
                </a:lnTo>
                <a:cubicBezTo>
                  <a:pt x="721" y="1311"/>
                  <a:pt x="592" y="1311"/>
                  <a:pt x="512" y="1232"/>
                </a:cubicBezTo>
                <a:lnTo>
                  <a:pt x="80" y="800"/>
                </a:lnTo>
                <a:lnTo>
                  <a:pt x="80" y="800"/>
                </a:lnTo>
                <a:cubicBezTo>
                  <a:pt x="0" y="721"/>
                  <a:pt x="0" y="592"/>
                  <a:pt x="80" y="512"/>
                </a:cubicBezTo>
                <a:lnTo>
                  <a:pt x="512" y="80"/>
                </a:lnTo>
                <a:lnTo>
                  <a:pt x="512" y="80"/>
                </a:lnTo>
                <a:cubicBezTo>
                  <a:pt x="592" y="0"/>
                  <a:pt x="721" y="0"/>
                  <a:pt x="801" y="80"/>
                </a:cubicBezTo>
              </a:path>
            </a:pathLst>
          </a:custGeom>
          <a:solidFill>
            <a:schemeClr val="tx2">
              <a:lumMod val="7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34" name="Freeform 216">
            <a:extLst>
              <a:ext uri="{FF2B5EF4-FFF2-40B4-BE49-F238E27FC236}">
                <a16:creationId xmlns:a16="http://schemas.microsoft.com/office/drawing/2014/main" id="{3AAE0A98-0D60-4B4E-8E4D-D5C429961683}"/>
              </a:ext>
            </a:extLst>
          </p:cNvPr>
          <p:cNvSpPr>
            <a:spLocks noChangeArrowheads="1"/>
          </p:cNvSpPr>
          <p:nvPr/>
        </p:nvSpPr>
        <p:spPr bwMode="auto">
          <a:xfrm>
            <a:off x="380954" y="2416174"/>
            <a:ext cx="836840" cy="873601"/>
          </a:xfrm>
          <a:custGeom>
            <a:avLst/>
            <a:gdLst>
              <a:gd name="T0" fmla="*/ 801 w 1314"/>
              <a:gd name="T1" fmla="*/ 79 h 1313"/>
              <a:gd name="T2" fmla="*/ 1233 w 1314"/>
              <a:gd name="T3" fmla="*/ 512 h 1313"/>
              <a:gd name="T4" fmla="*/ 1233 w 1314"/>
              <a:gd name="T5" fmla="*/ 512 h 1313"/>
              <a:gd name="T6" fmla="*/ 1233 w 1314"/>
              <a:gd name="T7" fmla="*/ 800 h 1313"/>
              <a:gd name="T8" fmla="*/ 801 w 1314"/>
              <a:gd name="T9" fmla="*/ 1232 h 1313"/>
              <a:gd name="T10" fmla="*/ 801 w 1314"/>
              <a:gd name="T11" fmla="*/ 1232 h 1313"/>
              <a:gd name="T12" fmla="*/ 512 w 1314"/>
              <a:gd name="T13" fmla="*/ 1232 h 1313"/>
              <a:gd name="T14" fmla="*/ 80 w 1314"/>
              <a:gd name="T15" fmla="*/ 800 h 1313"/>
              <a:gd name="T16" fmla="*/ 80 w 1314"/>
              <a:gd name="T17" fmla="*/ 800 h 1313"/>
              <a:gd name="T18" fmla="*/ 80 w 1314"/>
              <a:gd name="T19" fmla="*/ 512 h 1313"/>
              <a:gd name="T20" fmla="*/ 512 w 1314"/>
              <a:gd name="T21" fmla="*/ 79 h 1313"/>
              <a:gd name="T22" fmla="*/ 512 w 1314"/>
              <a:gd name="T23" fmla="*/ 79 h 1313"/>
              <a:gd name="T24" fmla="*/ 801 w 1314"/>
              <a:gd name="T25" fmla="*/ 79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3">
                <a:moveTo>
                  <a:pt x="801" y="79"/>
                </a:moveTo>
                <a:lnTo>
                  <a:pt x="1233" y="512"/>
                </a:lnTo>
                <a:lnTo>
                  <a:pt x="1233" y="512"/>
                </a:lnTo>
                <a:cubicBezTo>
                  <a:pt x="1313" y="591"/>
                  <a:pt x="1313" y="720"/>
                  <a:pt x="1233" y="800"/>
                </a:cubicBezTo>
                <a:lnTo>
                  <a:pt x="801" y="1232"/>
                </a:lnTo>
                <a:lnTo>
                  <a:pt x="801" y="1232"/>
                </a:lnTo>
                <a:cubicBezTo>
                  <a:pt x="721" y="1312"/>
                  <a:pt x="592" y="1312"/>
                  <a:pt x="512" y="1232"/>
                </a:cubicBezTo>
                <a:lnTo>
                  <a:pt x="80" y="800"/>
                </a:lnTo>
                <a:lnTo>
                  <a:pt x="80" y="800"/>
                </a:lnTo>
                <a:cubicBezTo>
                  <a:pt x="0" y="720"/>
                  <a:pt x="0" y="591"/>
                  <a:pt x="80" y="512"/>
                </a:cubicBezTo>
                <a:lnTo>
                  <a:pt x="512" y="79"/>
                </a:lnTo>
                <a:lnTo>
                  <a:pt x="512" y="79"/>
                </a:lnTo>
                <a:cubicBezTo>
                  <a:pt x="592" y="0"/>
                  <a:pt x="721" y="0"/>
                  <a:pt x="801" y="79"/>
                </a:cubicBezTo>
              </a:path>
            </a:pathLst>
          </a:custGeom>
          <a:solidFill>
            <a:schemeClr val="tx2">
              <a:lumMod val="7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36" name="Freeform 216">
            <a:extLst>
              <a:ext uri="{FF2B5EF4-FFF2-40B4-BE49-F238E27FC236}">
                <a16:creationId xmlns:a16="http://schemas.microsoft.com/office/drawing/2014/main" id="{2708769B-21EC-CE4B-8650-AF065665E7C9}"/>
              </a:ext>
            </a:extLst>
          </p:cNvPr>
          <p:cNvSpPr>
            <a:spLocks noChangeArrowheads="1"/>
          </p:cNvSpPr>
          <p:nvPr/>
        </p:nvSpPr>
        <p:spPr bwMode="auto">
          <a:xfrm>
            <a:off x="4191606" y="4482713"/>
            <a:ext cx="986702" cy="909094"/>
          </a:xfrm>
          <a:custGeom>
            <a:avLst/>
            <a:gdLst>
              <a:gd name="T0" fmla="*/ 801 w 1314"/>
              <a:gd name="T1" fmla="*/ 79 h 1313"/>
              <a:gd name="T2" fmla="*/ 1233 w 1314"/>
              <a:gd name="T3" fmla="*/ 512 h 1313"/>
              <a:gd name="T4" fmla="*/ 1233 w 1314"/>
              <a:gd name="T5" fmla="*/ 512 h 1313"/>
              <a:gd name="T6" fmla="*/ 1233 w 1314"/>
              <a:gd name="T7" fmla="*/ 800 h 1313"/>
              <a:gd name="T8" fmla="*/ 801 w 1314"/>
              <a:gd name="T9" fmla="*/ 1232 h 1313"/>
              <a:gd name="T10" fmla="*/ 801 w 1314"/>
              <a:gd name="T11" fmla="*/ 1232 h 1313"/>
              <a:gd name="T12" fmla="*/ 512 w 1314"/>
              <a:gd name="T13" fmla="*/ 1232 h 1313"/>
              <a:gd name="T14" fmla="*/ 80 w 1314"/>
              <a:gd name="T15" fmla="*/ 800 h 1313"/>
              <a:gd name="T16" fmla="*/ 80 w 1314"/>
              <a:gd name="T17" fmla="*/ 800 h 1313"/>
              <a:gd name="T18" fmla="*/ 80 w 1314"/>
              <a:gd name="T19" fmla="*/ 512 h 1313"/>
              <a:gd name="T20" fmla="*/ 512 w 1314"/>
              <a:gd name="T21" fmla="*/ 79 h 1313"/>
              <a:gd name="T22" fmla="*/ 512 w 1314"/>
              <a:gd name="T23" fmla="*/ 79 h 1313"/>
              <a:gd name="T24" fmla="*/ 801 w 1314"/>
              <a:gd name="T25" fmla="*/ 79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3">
                <a:moveTo>
                  <a:pt x="801" y="79"/>
                </a:moveTo>
                <a:lnTo>
                  <a:pt x="1233" y="512"/>
                </a:lnTo>
                <a:lnTo>
                  <a:pt x="1233" y="512"/>
                </a:lnTo>
                <a:cubicBezTo>
                  <a:pt x="1313" y="591"/>
                  <a:pt x="1313" y="720"/>
                  <a:pt x="1233" y="800"/>
                </a:cubicBezTo>
                <a:lnTo>
                  <a:pt x="801" y="1232"/>
                </a:lnTo>
                <a:lnTo>
                  <a:pt x="801" y="1232"/>
                </a:lnTo>
                <a:cubicBezTo>
                  <a:pt x="721" y="1312"/>
                  <a:pt x="592" y="1312"/>
                  <a:pt x="512" y="1232"/>
                </a:cubicBezTo>
                <a:lnTo>
                  <a:pt x="80" y="800"/>
                </a:lnTo>
                <a:lnTo>
                  <a:pt x="80" y="800"/>
                </a:lnTo>
                <a:cubicBezTo>
                  <a:pt x="0" y="720"/>
                  <a:pt x="0" y="591"/>
                  <a:pt x="80" y="512"/>
                </a:cubicBezTo>
                <a:lnTo>
                  <a:pt x="512" y="79"/>
                </a:lnTo>
                <a:lnTo>
                  <a:pt x="512" y="79"/>
                </a:lnTo>
                <a:cubicBezTo>
                  <a:pt x="592" y="0"/>
                  <a:pt x="721" y="0"/>
                  <a:pt x="801" y="79"/>
                </a:cubicBezTo>
              </a:path>
            </a:pathLst>
          </a:custGeom>
          <a:solidFill>
            <a:schemeClr val="tx2">
              <a:lumMod val="7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33" name="Freeform 217">
            <a:extLst>
              <a:ext uri="{FF2B5EF4-FFF2-40B4-BE49-F238E27FC236}">
                <a16:creationId xmlns:a16="http://schemas.microsoft.com/office/drawing/2014/main" id="{A61DC028-EB10-C644-B84D-0D7761DD2AD8}"/>
              </a:ext>
            </a:extLst>
          </p:cNvPr>
          <p:cNvSpPr>
            <a:spLocks noChangeArrowheads="1"/>
          </p:cNvSpPr>
          <p:nvPr/>
        </p:nvSpPr>
        <p:spPr bwMode="auto">
          <a:xfrm>
            <a:off x="2686942" y="3049556"/>
            <a:ext cx="791981" cy="873601"/>
          </a:xfrm>
          <a:custGeom>
            <a:avLst/>
            <a:gdLst>
              <a:gd name="T0" fmla="*/ 801 w 1314"/>
              <a:gd name="T1" fmla="*/ 80 h 1312"/>
              <a:gd name="T2" fmla="*/ 1233 w 1314"/>
              <a:gd name="T3" fmla="*/ 512 h 1312"/>
              <a:gd name="T4" fmla="*/ 1233 w 1314"/>
              <a:gd name="T5" fmla="*/ 512 h 1312"/>
              <a:gd name="T6" fmla="*/ 1233 w 1314"/>
              <a:gd name="T7" fmla="*/ 800 h 1312"/>
              <a:gd name="T8" fmla="*/ 801 w 1314"/>
              <a:gd name="T9" fmla="*/ 1232 h 1312"/>
              <a:gd name="T10" fmla="*/ 801 w 1314"/>
              <a:gd name="T11" fmla="*/ 1232 h 1312"/>
              <a:gd name="T12" fmla="*/ 512 w 1314"/>
              <a:gd name="T13" fmla="*/ 1232 h 1312"/>
              <a:gd name="T14" fmla="*/ 80 w 1314"/>
              <a:gd name="T15" fmla="*/ 800 h 1312"/>
              <a:gd name="T16" fmla="*/ 80 w 1314"/>
              <a:gd name="T17" fmla="*/ 800 h 1312"/>
              <a:gd name="T18" fmla="*/ 80 w 1314"/>
              <a:gd name="T19" fmla="*/ 512 h 1312"/>
              <a:gd name="T20" fmla="*/ 512 w 1314"/>
              <a:gd name="T21" fmla="*/ 80 h 1312"/>
              <a:gd name="T22" fmla="*/ 512 w 1314"/>
              <a:gd name="T23" fmla="*/ 80 h 1312"/>
              <a:gd name="T24" fmla="*/ 801 w 1314"/>
              <a:gd name="T25" fmla="*/ 80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2">
                <a:moveTo>
                  <a:pt x="801" y="80"/>
                </a:moveTo>
                <a:lnTo>
                  <a:pt x="1233" y="512"/>
                </a:lnTo>
                <a:lnTo>
                  <a:pt x="1233" y="512"/>
                </a:lnTo>
                <a:cubicBezTo>
                  <a:pt x="1313" y="592"/>
                  <a:pt x="1313" y="721"/>
                  <a:pt x="1233" y="800"/>
                </a:cubicBezTo>
                <a:lnTo>
                  <a:pt x="801" y="1232"/>
                </a:lnTo>
                <a:lnTo>
                  <a:pt x="801" y="1232"/>
                </a:lnTo>
                <a:cubicBezTo>
                  <a:pt x="721" y="1311"/>
                  <a:pt x="592" y="1311"/>
                  <a:pt x="512" y="1232"/>
                </a:cubicBezTo>
                <a:lnTo>
                  <a:pt x="80" y="800"/>
                </a:lnTo>
                <a:lnTo>
                  <a:pt x="80" y="800"/>
                </a:lnTo>
                <a:cubicBezTo>
                  <a:pt x="0" y="721"/>
                  <a:pt x="0" y="592"/>
                  <a:pt x="80" y="512"/>
                </a:cubicBezTo>
                <a:lnTo>
                  <a:pt x="512" y="80"/>
                </a:lnTo>
                <a:lnTo>
                  <a:pt x="512" y="80"/>
                </a:lnTo>
                <a:cubicBezTo>
                  <a:pt x="592" y="0"/>
                  <a:pt x="721" y="0"/>
                  <a:pt x="801" y="80"/>
                </a:cubicBezTo>
              </a:path>
            </a:pathLst>
          </a:custGeom>
          <a:solidFill>
            <a:schemeClr val="tx2">
              <a:lumMod val="7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9" name="Freeform 216">
            <a:extLst>
              <a:ext uri="{FF2B5EF4-FFF2-40B4-BE49-F238E27FC236}">
                <a16:creationId xmlns:a16="http://schemas.microsoft.com/office/drawing/2014/main" id="{92FFD7B8-E30A-4804-8E81-57049B760825}"/>
              </a:ext>
            </a:extLst>
          </p:cNvPr>
          <p:cNvSpPr>
            <a:spLocks noChangeArrowheads="1"/>
          </p:cNvSpPr>
          <p:nvPr/>
        </p:nvSpPr>
        <p:spPr bwMode="auto">
          <a:xfrm>
            <a:off x="4557689" y="6018058"/>
            <a:ext cx="736381" cy="782511"/>
          </a:xfrm>
          <a:custGeom>
            <a:avLst/>
            <a:gdLst>
              <a:gd name="T0" fmla="*/ 801 w 1314"/>
              <a:gd name="T1" fmla="*/ 79 h 1313"/>
              <a:gd name="T2" fmla="*/ 1233 w 1314"/>
              <a:gd name="T3" fmla="*/ 512 h 1313"/>
              <a:gd name="T4" fmla="*/ 1233 w 1314"/>
              <a:gd name="T5" fmla="*/ 512 h 1313"/>
              <a:gd name="T6" fmla="*/ 1233 w 1314"/>
              <a:gd name="T7" fmla="*/ 800 h 1313"/>
              <a:gd name="T8" fmla="*/ 801 w 1314"/>
              <a:gd name="T9" fmla="*/ 1232 h 1313"/>
              <a:gd name="T10" fmla="*/ 801 w 1314"/>
              <a:gd name="T11" fmla="*/ 1232 h 1313"/>
              <a:gd name="T12" fmla="*/ 512 w 1314"/>
              <a:gd name="T13" fmla="*/ 1232 h 1313"/>
              <a:gd name="T14" fmla="*/ 80 w 1314"/>
              <a:gd name="T15" fmla="*/ 800 h 1313"/>
              <a:gd name="T16" fmla="*/ 80 w 1314"/>
              <a:gd name="T17" fmla="*/ 800 h 1313"/>
              <a:gd name="T18" fmla="*/ 80 w 1314"/>
              <a:gd name="T19" fmla="*/ 512 h 1313"/>
              <a:gd name="T20" fmla="*/ 512 w 1314"/>
              <a:gd name="T21" fmla="*/ 79 h 1313"/>
              <a:gd name="T22" fmla="*/ 512 w 1314"/>
              <a:gd name="T23" fmla="*/ 79 h 1313"/>
              <a:gd name="T24" fmla="*/ 801 w 1314"/>
              <a:gd name="T25" fmla="*/ 79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3">
                <a:moveTo>
                  <a:pt x="801" y="79"/>
                </a:moveTo>
                <a:lnTo>
                  <a:pt x="1233" y="512"/>
                </a:lnTo>
                <a:lnTo>
                  <a:pt x="1233" y="512"/>
                </a:lnTo>
                <a:cubicBezTo>
                  <a:pt x="1313" y="591"/>
                  <a:pt x="1313" y="720"/>
                  <a:pt x="1233" y="800"/>
                </a:cubicBezTo>
                <a:lnTo>
                  <a:pt x="801" y="1232"/>
                </a:lnTo>
                <a:lnTo>
                  <a:pt x="801" y="1232"/>
                </a:lnTo>
                <a:cubicBezTo>
                  <a:pt x="721" y="1312"/>
                  <a:pt x="592" y="1312"/>
                  <a:pt x="512" y="1232"/>
                </a:cubicBezTo>
                <a:lnTo>
                  <a:pt x="80" y="800"/>
                </a:lnTo>
                <a:lnTo>
                  <a:pt x="80" y="800"/>
                </a:lnTo>
                <a:cubicBezTo>
                  <a:pt x="0" y="720"/>
                  <a:pt x="0" y="591"/>
                  <a:pt x="80" y="512"/>
                </a:cubicBezTo>
                <a:lnTo>
                  <a:pt x="512" y="79"/>
                </a:lnTo>
                <a:lnTo>
                  <a:pt x="512" y="79"/>
                </a:lnTo>
                <a:cubicBezTo>
                  <a:pt x="592" y="0"/>
                  <a:pt x="721" y="0"/>
                  <a:pt x="801" y="79"/>
                </a:cubicBezTo>
              </a:path>
            </a:pathLst>
          </a:custGeom>
          <a:solidFill>
            <a:schemeClr val="tx2">
              <a:lumMod val="7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grpSp>
        <p:nvGrpSpPr>
          <p:cNvPr id="32" name="Group 31">
            <a:extLst>
              <a:ext uri="{FF2B5EF4-FFF2-40B4-BE49-F238E27FC236}">
                <a16:creationId xmlns:a16="http://schemas.microsoft.com/office/drawing/2014/main" id="{1703A1E3-8158-081A-14EB-22D18D41201B}"/>
              </a:ext>
            </a:extLst>
          </p:cNvPr>
          <p:cNvGrpSpPr/>
          <p:nvPr/>
        </p:nvGrpSpPr>
        <p:grpSpPr>
          <a:xfrm>
            <a:off x="6507183" y="5153593"/>
            <a:ext cx="5633939" cy="2087824"/>
            <a:chOff x="6558061" y="5150251"/>
            <a:chExt cx="4793839" cy="2087824"/>
          </a:xfrm>
        </p:grpSpPr>
        <p:sp>
          <p:nvSpPr>
            <p:cNvPr id="12" name="Subtitle 2">
              <a:extLst>
                <a:ext uri="{FF2B5EF4-FFF2-40B4-BE49-F238E27FC236}">
                  <a16:creationId xmlns:a16="http://schemas.microsoft.com/office/drawing/2014/main" id="{6092F949-4AEC-C91A-D1AF-2969DC1D6AE4}"/>
                </a:ext>
              </a:extLst>
            </p:cNvPr>
            <p:cNvSpPr txBox="1">
              <a:spLocks/>
            </p:cNvSpPr>
            <p:nvPr/>
          </p:nvSpPr>
          <p:spPr>
            <a:xfrm>
              <a:off x="6558061" y="5640330"/>
              <a:ext cx="4793839" cy="159774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ts val="0"/>
                </a:spcBef>
                <a:spcAft>
                  <a:spcPts val="1000"/>
                </a:spcAft>
                <a:buClrTx/>
                <a:buSzTx/>
                <a:buFont typeface="Arial"/>
                <a:buNone/>
                <a:tabLst>
                  <a:tab pos="457200" algn="l"/>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Adopt a science-based (SBTi-approved) emissions reduction target </a:t>
              </a:r>
            </a:p>
            <a:p>
              <a:pPr marL="0" marR="0" lvl="0" indent="0" algn="l" defTabSz="1087636" rtl="0" eaLnBrk="1" fontAlgn="auto" latinLnBrk="0" hangingPunct="1">
                <a:lnSpc>
                  <a:spcPct val="100000"/>
                </a:lnSpc>
                <a:spcBef>
                  <a:spcPts val="0"/>
                </a:spcBef>
                <a:spcAft>
                  <a:spcPts val="1000"/>
                </a:spcAft>
                <a:buClrTx/>
                <a:buSzTx/>
                <a:buFont typeface="Arial"/>
                <a:buNone/>
                <a:tabLst>
                  <a:tab pos="457200" algn="l"/>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Set a renewable energy target and water management goal </a:t>
              </a:r>
            </a:p>
            <a:p>
              <a:pPr marL="0" marR="0" lvl="0" indent="0" algn="ctr" defTabSz="1087636" rtl="0" eaLnBrk="1" fontAlgn="auto" latinLnBrk="0" hangingPunct="1">
                <a:lnSpc>
                  <a:spcPct val="120000"/>
                </a:lnSpc>
                <a:spcBef>
                  <a:spcPts val="0"/>
                </a:spcBef>
                <a:spcAft>
                  <a:spcPts val="1000"/>
                </a:spcAft>
                <a:buClrTx/>
                <a:buSzTx/>
                <a:buFont typeface="Arial"/>
                <a:buNone/>
                <a:tabLst>
                  <a:tab pos="457200" algn="l"/>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Open Sans Light"/>
              </a:endParaRPr>
            </a:p>
          </p:txBody>
        </p:sp>
        <p:sp>
          <p:nvSpPr>
            <p:cNvPr id="13" name="TextBox 12">
              <a:extLst>
                <a:ext uri="{FF2B5EF4-FFF2-40B4-BE49-F238E27FC236}">
                  <a16:creationId xmlns:a16="http://schemas.microsoft.com/office/drawing/2014/main" id="{98BB832D-54D5-1FF1-AC03-17835F65D82D}"/>
                </a:ext>
              </a:extLst>
            </p:cNvPr>
            <p:cNvSpPr txBox="1"/>
            <p:nvPr/>
          </p:nvSpPr>
          <p:spPr>
            <a:xfrm>
              <a:off x="6573153" y="5150251"/>
              <a:ext cx="2465740" cy="400110"/>
            </a:xfrm>
            <a:prstGeom prst="rect">
              <a:avLst/>
            </a:prstGeom>
            <a:noFill/>
          </p:spPr>
          <p:txBody>
            <a:bodyPr wrap="none" rtlCol="0" anchor="b" anchorCtr="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A45D7"/>
                  </a:solidFill>
                  <a:effectLst/>
                  <a:uLnTx/>
                  <a:uFillTx/>
                  <a:latin typeface="Arial"/>
                  <a:ea typeface="+mn-ea"/>
                  <a:cs typeface="Arial"/>
                </a:rPr>
                <a:t>Reduce Emissions</a:t>
              </a:r>
            </a:p>
          </p:txBody>
        </p:sp>
      </p:grpSp>
      <p:sp>
        <p:nvSpPr>
          <p:cNvPr id="35" name="TextBox 34">
            <a:extLst>
              <a:ext uri="{FF2B5EF4-FFF2-40B4-BE49-F238E27FC236}">
                <a16:creationId xmlns:a16="http://schemas.microsoft.com/office/drawing/2014/main" id="{DEEC30B5-FA55-A054-63C2-5842434F5B92}"/>
              </a:ext>
            </a:extLst>
          </p:cNvPr>
          <p:cNvSpPr txBox="1"/>
          <p:nvPr/>
        </p:nvSpPr>
        <p:spPr>
          <a:xfrm>
            <a:off x="6096000" y="990051"/>
            <a:ext cx="454243" cy="50783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1</a:t>
            </a:r>
          </a:p>
        </p:txBody>
      </p:sp>
      <p:sp>
        <p:nvSpPr>
          <p:cNvPr id="37" name="TextBox 36">
            <a:extLst>
              <a:ext uri="{FF2B5EF4-FFF2-40B4-BE49-F238E27FC236}">
                <a16:creationId xmlns:a16="http://schemas.microsoft.com/office/drawing/2014/main" id="{4320F6E7-F3DE-D3C0-2476-DC1E57ECEC4A}"/>
              </a:ext>
            </a:extLst>
          </p:cNvPr>
          <p:cNvSpPr txBox="1"/>
          <p:nvPr/>
        </p:nvSpPr>
        <p:spPr>
          <a:xfrm>
            <a:off x="6105098" y="2107073"/>
            <a:ext cx="454243" cy="50783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2</a:t>
            </a:r>
          </a:p>
        </p:txBody>
      </p:sp>
      <p:sp>
        <p:nvSpPr>
          <p:cNvPr id="38" name="TextBox 37">
            <a:extLst>
              <a:ext uri="{FF2B5EF4-FFF2-40B4-BE49-F238E27FC236}">
                <a16:creationId xmlns:a16="http://schemas.microsoft.com/office/drawing/2014/main" id="{6CBDB248-9BB5-4052-A3B1-EE2ECF9D36A7}"/>
              </a:ext>
            </a:extLst>
          </p:cNvPr>
          <p:cNvSpPr txBox="1"/>
          <p:nvPr/>
        </p:nvSpPr>
        <p:spPr>
          <a:xfrm>
            <a:off x="6070677" y="3055816"/>
            <a:ext cx="454243" cy="50783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3</a:t>
            </a:r>
          </a:p>
        </p:txBody>
      </p:sp>
      <p:sp>
        <p:nvSpPr>
          <p:cNvPr id="39" name="TextBox 38">
            <a:extLst>
              <a:ext uri="{FF2B5EF4-FFF2-40B4-BE49-F238E27FC236}">
                <a16:creationId xmlns:a16="http://schemas.microsoft.com/office/drawing/2014/main" id="{9F4C36FB-C13F-D115-EF4B-CEC416834E30}"/>
              </a:ext>
            </a:extLst>
          </p:cNvPr>
          <p:cNvSpPr txBox="1"/>
          <p:nvPr/>
        </p:nvSpPr>
        <p:spPr>
          <a:xfrm>
            <a:off x="6064079" y="4320947"/>
            <a:ext cx="454243" cy="50783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a:t>
            </a:r>
          </a:p>
        </p:txBody>
      </p:sp>
      <p:sp>
        <p:nvSpPr>
          <p:cNvPr id="41" name="TextBox 40">
            <a:extLst>
              <a:ext uri="{FF2B5EF4-FFF2-40B4-BE49-F238E27FC236}">
                <a16:creationId xmlns:a16="http://schemas.microsoft.com/office/drawing/2014/main" id="{F684CB92-88F6-44E4-427C-15A99F2463E9}"/>
              </a:ext>
            </a:extLst>
          </p:cNvPr>
          <p:cNvSpPr txBox="1"/>
          <p:nvPr/>
        </p:nvSpPr>
        <p:spPr>
          <a:xfrm>
            <a:off x="6051955" y="5145619"/>
            <a:ext cx="454243" cy="50783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5</a:t>
            </a:r>
          </a:p>
        </p:txBody>
      </p:sp>
      <p:sp>
        <p:nvSpPr>
          <p:cNvPr id="43" name="TextBox 42">
            <a:extLst>
              <a:ext uri="{FF2B5EF4-FFF2-40B4-BE49-F238E27FC236}">
                <a16:creationId xmlns:a16="http://schemas.microsoft.com/office/drawing/2014/main" id="{B4B5BD46-40C0-F130-7780-D26122AD8CD8}"/>
              </a:ext>
            </a:extLst>
          </p:cNvPr>
          <p:cNvSpPr txBox="1"/>
          <p:nvPr/>
        </p:nvSpPr>
        <p:spPr>
          <a:xfrm>
            <a:off x="418071" y="321785"/>
            <a:ext cx="454243" cy="50783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a:t>
            </a:r>
          </a:p>
        </p:txBody>
      </p:sp>
      <p:sp>
        <p:nvSpPr>
          <p:cNvPr id="44" name="TextBox 43">
            <a:extLst>
              <a:ext uri="{FF2B5EF4-FFF2-40B4-BE49-F238E27FC236}">
                <a16:creationId xmlns:a16="http://schemas.microsoft.com/office/drawing/2014/main" id="{04C1F0AC-F6BB-9607-2BAA-1230F161D18C}"/>
              </a:ext>
            </a:extLst>
          </p:cNvPr>
          <p:cNvSpPr txBox="1"/>
          <p:nvPr/>
        </p:nvSpPr>
        <p:spPr>
          <a:xfrm>
            <a:off x="562103" y="2614904"/>
            <a:ext cx="454243" cy="50783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a:t>
            </a:r>
          </a:p>
        </p:txBody>
      </p:sp>
      <p:sp>
        <p:nvSpPr>
          <p:cNvPr id="45" name="TextBox 44">
            <a:extLst>
              <a:ext uri="{FF2B5EF4-FFF2-40B4-BE49-F238E27FC236}">
                <a16:creationId xmlns:a16="http://schemas.microsoft.com/office/drawing/2014/main" id="{D0BC8CC2-3B0A-5E0F-38BD-BC5AAFAA0C73}"/>
              </a:ext>
            </a:extLst>
          </p:cNvPr>
          <p:cNvSpPr txBox="1"/>
          <p:nvPr/>
        </p:nvSpPr>
        <p:spPr>
          <a:xfrm>
            <a:off x="2817111" y="3245774"/>
            <a:ext cx="454243" cy="50783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3</a:t>
            </a:r>
          </a:p>
        </p:txBody>
      </p:sp>
      <p:sp>
        <p:nvSpPr>
          <p:cNvPr id="46" name="TextBox 45">
            <a:extLst>
              <a:ext uri="{FF2B5EF4-FFF2-40B4-BE49-F238E27FC236}">
                <a16:creationId xmlns:a16="http://schemas.microsoft.com/office/drawing/2014/main" id="{B670782C-F559-5505-5BB6-4456BFEB55EA}"/>
              </a:ext>
            </a:extLst>
          </p:cNvPr>
          <p:cNvSpPr txBox="1"/>
          <p:nvPr/>
        </p:nvSpPr>
        <p:spPr>
          <a:xfrm>
            <a:off x="4436219" y="4685494"/>
            <a:ext cx="454243" cy="50783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4</a:t>
            </a:r>
          </a:p>
        </p:txBody>
      </p:sp>
      <p:sp>
        <p:nvSpPr>
          <p:cNvPr id="47" name="TextBox 46">
            <a:extLst>
              <a:ext uri="{FF2B5EF4-FFF2-40B4-BE49-F238E27FC236}">
                <a16:creationId xmlns:a16="http://schemas.microsoft.com/office/drawing/2014/main" id="{BC723C43-D3EC-5079-A678-694091367A2D}"/>
              </a:ext>
            </a:extLst>
          </p:cNvPr>
          <p:cNvSpPr txBox="1"/>
          <p:nvPr/>
        </p:nvSpPr>
        <p:spPr>
          <a:xfrm>
            <a:off x="4698757" y="6121633"/>
            <a:ext cx="454243" cy="50783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5</a:t>
            </a:r>
          </a:p>
        </p:txBody>
      </p:sp>
      <p:pic>
        <p:nvPicPr>
          <p:cNvPr id="3" name="Picture 2" descr="A picture containing graphics, clipart, font, white&#10;&#10;Description automatically generated">
            <a:extLst>
              <a:ext uri="{FF2B5EF4-FFF2-40B4-BE49-F238E27FC236}">
                <a16:creationId xmlns:a16="http://schemas.microsoft.com/office/drawing/2014/main" id="{AF9F91C9-EB5F-6CB5-D5BC-EA583AB8D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8556" y="79388"/>
            <a:ext cx="765349" cy="765349"/>
          </a:xfrm>
          <a:prstGeom prst="rect">
            <a:avLst/>
          </a:prstGeom>
        </p:spPr>
      </p:pic>
    </p:spTree>
    <p:extLst>
      <p:ext uri="{BB962C8B-B14F-4D97-AF65-F5344CB8AC3E}">
        <p14:creationId xmlns:p14="http://schemas.microsoft.com/office/powerpoint/2010/main" val="2771254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512D253-9B18-6B4C-6585-A7EA66A35B7E}"/>
              </a:ext>
            </a:extLst>
          </p:cNvPr>
          <p:cNvSpPr txBox="1">
            <a:spLocks/>
          </p:cNvSpPr>
          <p:nvPr/>
        </p:nvSpPr>
        <p:spPr>
          <a:xfrm>
            <a:off x="485061" y="207493"/>
            <a:ext cx="9869864" cy="957291"/>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1A45D7"/>
                </a:solidFill>
                <a:effectLst/>
                <a:uLnTx/>
                <a:uFillTx/>
                <a:latin typeface="Arial" panose="020B0604020202020204"/>
                <a:ea typeface="+mj-ea"/>
                <a:cs typeface="+mj-cs"/>
              </a:rPr>
              <a:t>Partnership is Critical</a:t>
            </a:r>
          </a:p>
        </p:txBody>
      </p:sp>
      <p:graphicFrame>
        <p:nvGraphicFramePr>
          <p:cNvPr id="3" name="Content Placeholder 3">
            <a:extLst>
              <a:ext uri="{FF2B5EF4-FFF2-40B4-BE49-F238E27FC236}">
                <a16:creationId xmlns:a16="http://schemas.microsoft.com/office/drawing/2014/main" id="{E7ABFBE0-8F5A-BCB1-C358-E1E155EE0393}"/>
              </a:ext>
            </a:extLst>
          </p:cNvPr>
          <p:cNvGraphicFramePr>
            <a:graphicFrameLocks/>
          </p:cNvGraphicFramePr>
          <p:nvPr/>
        </p:nvGraphicFramePr>
        <p:xfrm>
          <a:off x="485061" y="1784500"/>
          <a:ext cx="9756862" cy="4694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1D402C4-B036-95F6-511E-ED593475B532}"/>
              </a:ext>
            </a:extLst>
          </p:cNvPr>
          <p:cNvSpPr txBox="1"/>
          <p:nvPr/>
        </p:nvSpPr>
        <p:spPr>
          <a:xfrm>
            <a:off x="385114" y="1164784"/>
            <a:ext cx="11806885" cy="369332"/>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Collaboration with suppliers will be key to enabling Corning to achieve our Scope 3 emissions reduction goal. </a:t>
            </a:r>
          </a:p>
        </p:txBody>
      </p:sp>
      <p:pic>
        <p:nvPicPr>
          <p:cNvPr id="5" name="Picture 4" descr="A picture containing graphics, clipart, font, white&#10;&#10;Description automatically generated">
            <a:extLst>
              <a:ext uri="{FF2B5EF4-FFF2-40B4-BE49-F238E27FC236}">
                <a16:creationId xmlns:a16="http://schemas.microsoft.com/office/drawing/2014/main" id="{1508E363-BBA9-CE9B-00AD-9F63FC3289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26651" y="0"/>
            <a:ext cx="765349" cy="765349"/>
          </a:xfrm>
          <a:prstGeom prst="rect">
            <a:avLst/>
          </a:prstGeom>
        </p:spPr>
      </p:pic>
      <p:pic>
        <p:nvPicPr>
          <p:cNvPr id="7" name="Graphic 6" descr="Handshake with solid fill">
            <a:extLst>
              <a:ext uri="{FF2B5EF4-FFF2-40B4-BE49-F238E27FC236}">
                <a16:creationId xmlns:a16="http://schemas.microsoft.com/office/drawing/2014/main" id="{94C1BF11-1B42-E44B-F48C-2F79FAA589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6292" y="0"/>
            <a:ext cx="914400" cy="914400"/>
          </a:xfrm>
          <a:prstGeom prst="rect">
            <a:avLst/>
          </a:prstGeom>
        </p:spPr>
      </p:pic>
    </p:spTree>
    <p:extLst>
      <p:ext uri="{BB962C8B-B14F-4D97-AF65-F5344CB8AC3E}">
        <p14:creationId xmlns:p14="http://schemas.microsoft.com/office/powerpoint/2010/main" val="3362507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9875F12-0EA1-2B80-5701-980A32F2CF2D}"/>
              </a:ext>
            </a:extLst>
          </p:cNvPr>
          <p:cNvSpPr txBox="1">
            <a:spLocks/>
          </p:cNvSpPr>
          <p:nvPr/>
        </p:nvSpPr>
        <p:spPr>
          <a:xfrm>
            <a:off x="275511" y="286703"/>
            <a:ext cx="10892214" cy="957291"/>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1A45D7"/>
                </a:solidFill>
                <a:effectLst/>
                <a:uLnTx/>
                <a:uFillTx/>
                <a:latin typeface="Arial" panose="020B0604020202020204"/>
                <a:ea typeface="+mj-ea"/>
                <a:cs typeface="+mj-cs"/>
              </a:rPr>
              <a:t>Corning Scope 3  Supplier Expectations</a:t>
            </a:r>
          </a:p>
        </p:txBody>
      </p:sp>
      <p:sp>
        <p:nvSpPr>
          <p:cNvPr id="3" name="TextBox 2">
            <a:extLst>
              <a:ext uri="{FF2B5EF4-FFF2-40B4-BE49-F238E27FC236}">
                <a16:creationId xmlns:a16="http://schemas.microsoft.com/office/drawing/2014/main" id="{2859AAFE-8798-0E0E-A846-D9946682CA0E}"/>
              </a:ext>
            </a:extLst>
          </p:cNvPr>
          <p:cNvSpPr txBox="1">
            <a:spLocks/>
          </p:cNvSpPr>
          <p:nvPr/>
        </p:nvSpPr>
        <p:spPr>
          <a:xfrm>
            <a:off x="420751" y="1395819"/>
            <a:ext cx="11302368" cy="2662762"/>
          </a:xfrm>
          <a:prstGeom prst="roundRect">
            <a:avLst>
              <a:gd name="adj" fmla="val 0"/>
            </a:avLst>
          </a:prstGeom>
          <a:ln w="28575"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nchor="t">
            <a:noAutofit/>
          </a:bodyPr>
          <a:lstStyle>
            <a:defPPr marR="0" lvl="0" algn="l" rtl="0">
              <a:lnSpc>
                <a:spcPct val="100000"/>
              </a:lnSpc>
              <a:spcBef>
                <a:spcPts val="0"/>
              </a:spcBef>
              <a:spcAft>
                <a:spcPts val="0"/>
              </a:spcAft>
              <a:defRPr/>
            </a:defPPr>
            <a:lvl1pPr marL="0" marR="0" lvl="0" indent="0" algn="l" defTabSz="914400" rtl="0" eaLnBrk="1" latinLnBrk="0" hangingPunct="1">
              <a:lnSpc>
                <a:spcPct val="100000"/>
              </a:lnSpc>
              <a:spcBef>
                <a:spcPts val="0"/>
              </a:spcBef>
              <a:spcAft>
                <a:spcPts val="0"/>
              </a:spcAft>
              <a:buClr>
                <a:srgbClr val="000000"/>
              </a:buClr>
              <a:buFont typeface="Arial"/>
              <a:buNone/>
              <a:defRPr sz="1400" b="0" i="0" u="none" strike="noStrike" kern="1200" cap="none">
                <a:solidFill>
                  <a:schemeClr val="dk1"/>
                </a:solidFill>
                <a:latin typeface="+mn-lt"/>
                <a:ea typeface="+mn-ea"/>
                <a:cs typeface="+mn-cs"/>
                <a:sym typeface="Arial"/>
              </a:defRPr>
            </a:lvl1pPr>
            <a:lvl2pPr marL="231775" marR="0" lvl="1" indent="-228600" algn="l" defTabSz="914400" rtl="0" eaLnBrk="1" latinLnBrk="0" hangingPunct="1">
              <a:lnSpc>
                <a:spcPct val="100000"/>
              </a:lnSpc>
              <a:spcBef>
                <a:spcPts val="0"/>
              </a:spcBef>
              <a:spcAft>
                <a:spcPts val="0"/>
              </a:spcAft>
              <a:buClr>
                <a:srgbClr val="000000"/>
              </a:buClr>
              <a:buFont typeface="Arial"/>
              <a:buChar char="•"/>
              <a:tabLst/>
              <a:defRPr sz="1400" b="0" i="0" u="none" strike="noStrike" kern="1200" cap="none">
                <a:solidFill>
                  <a:schemeClr val="dk1"/>
                </a:solidFill>
                <a:latin typeface="+mn-lt"/>
                <a:ea typeface="+mn-ea"/>
                <a:cs typeface="+mn-cs"/>
                <a:sym typeface="Arial"/>
              </a:defRPr>
            </a:lvl2pPr>
            <a:lvl3pPr marL="457200" marR="0" lvl="2"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chemeClr val="dk1"/>
                </a:solidFill>
                <a:latin typeface="+mn-lt"/>
                <a:ea typeface="+mn-ea"/>
                <a:cs typeface="+mn-cs"/>
                <a:sym typeface="Arial"/>
              </a:defRPr>
            </a:lvl3pPr>
            <a:lvl4pPr marL="685800" marR="0" lvl="3"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chemeClr val="dk1"/>
                </a:solidFill>
                <a:latin typeface="+mn-lt"/>
                <a:ea typeface="+mn-ea"/>
                <a:cs typeface="+mn-cs"/>
                <a:sym typeface="Arial"/>
              </a:defRPr>
            </a:lvl4pPr>
            <a:lvl5pPr marL="914400" marR="0" lvl="4"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chemeClr val="dk1"/>
                </a:solidFill>
                <a:latin typeface="+mn-lt"/>
                <a:ea typeface="+mn-ea"/>
                <a:cs typeface="+mn-cs"/>
                <a:sym typeface="Arial"/>
              </a:defRPr>
            </a:lvl5pPr>
            <a:lvl6pPr marL="1143000" marR="0" lvl="5" indent="-228600" algn="l" defTabSz="914400" rtl="0" eaLnBrk="1" latinLnBrk="0" hangingPunct="1">
              <a:lnSpc>
                <a:spcPct val="100000"/>
              </a:lnSpc>
              <a:spcBef>
                <a:spcPts val="0"/>
              </a:spcBef>
              <a:spcAft>
                <a:spcPts val="0"/>
              </a:spcAft>
              <a:buClr>
                <a:srgbClr val="000000"/>
              </a:buClr>
              <a:buFont typeface="Arial"/>
              <a:buChar char="–"/>
              <a:tabLst/>
              <a:defRPr sz="1400" b="0" i="0" u="none" strike="noStrike" kern="1200" cap="none">
                <a:solidFill>
                  <a:schemeClr val="dk1"/>
                </a:solidFill>
                <a:latin typeface="+mn-lt"/>
                <a:ea typeface="+mn-ea"/>
                <a:cs typeface="+mn-cs"/>
                <a:sym typeface="Arial"/>
              </a:defRPr>
            </a:lvl6pPr>
            <a:lvl7pPr marL="1374775" marR="0" lvl="6" indent="-228600" algn="l" defTabSz="914400" rtl="0" eaLnBrk="1" latinLnBrk="0" hangingPunct="1">
              <a:lnSpc>
                <a:spcPct val="100000"/>
              </a:lnSpc>
              <a:spcBef>
                <a:spcPts val="0"/>
              </a:spcBef>
              <a:spcAft>
                <a:spcPts val="0"/>
              </a:spcAft>
              <a:buClr>
                <a:srgbClr val="000000"/>
              </a:buClr>
              <a:buFont typeface="Arial"/>
              <a:buChar char="•"/>
              <a:tabLst/>
              <a:defRPr sz="1400" b="0" i="0" u="none" strike="noStrike" kern="1200" cap="none">
                <a:solidFill>
                  <a:schemeClr val="dk1"/>
                </a:solidFill>
                <a:latin typeface="+mn-lt"/>
                <a:ea typeface="+mn-ea"/>
                <a:cs typeface="+mn-cs"/>
                <a:sym typeface="Arial"/>
              </a:defRPr>
            </a:lvl7pPr>
            <a:lvl8pPr marL="1600200" marR="0" lvl="7"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chemeClr val="dk1"/>
                </a:solidFill>
                <a:latin typeface="+mn-lt"/>
                <a:ea typeface="+mn-ea"/>
                <a:cs typeface="+mn-cs"/>
                <a:sym typeface="Arial"/>
              </a:defRPr>
            </a:lvl8pPr>
            <a:lvl9pPr marL="1828800" marR="0" lvl="8" indent="-228600" algn="l" defTabSz="914400" rtl="0" eaLnBrk="1" latinLnBrk="0" hangingPunct="1">
              <a:lnSpc>
                <a:spcPct val="100000"/>
              </a:lnSpc>
              <a:spcBef>
                <a:spcPts val="0"/>
              </a:spcBef>
              <a:spcAft>
                <a:spcPts val="0"/>
              </a:spcAft>
              <a:buClr>
                <a:srgbClr val="000000"/>
              </a:buClr>
              <a:buFont typeface="Arial"/>
              <a:buChar char="•"/>
              <a:tabLst/>
              <a:defRPr sz="1400" b="0" i="0" u="none" strike="noStrike" kern="1200" cap="none">
                <a:solidFill>
                  <a:schemeClr val="dk1"/>
                </a:solidFill>
                <a:latin typeface="+mn-lt"/>
                <a:ea typeface="+mn-ea"/>
                <a:cs typeface="+mn-cs"/>
                <a:sym typeface="Arial"/>
              </a:defRPr>
            </a:lvl9pPr>
          </a:lstStyle>
          <a:p>
            <a:pPr marL="0" marR="0" lvl="0" indent="0" algn="l" defTabSz="914400" rtl="0" eaLnBrk="1" fontAlgn="base" latinLnBrk="0" hangingPunct="1">
              <a:lnSpc>
                <a:spcPct val="100000"/>
              </a:lnSpc>
              <a:spcBef>
                <a:spcPts val="600"/>
              </a:spcBef>
              <a:spcAft>
                <a:spcPts val="600"/>
              </a:spcAft>
              <a:buClr>
                <a:srgbClr val="000000"/>
              </a:buClr>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mn-cs"/>
                <a:sym typeface="Arial"/>
              </a:rPr>
              <a:t>Suppliers engaged starting in 2023 are expected to adhere to these requirements by 2026:</a:t>
            </a:r>
            <a:endParaRPr kumimoji="0" lang="en-US" sz="20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Arial"/>
              <a:sym typeface="Arial"/>
            </a:endParaRPr>
          </a:p>
          <a:p>
            <a:pPr marL="342900" marR="0" lvl="0" indent="-342900" algn="l" defTabSz="914400" rtl="0" eaLnBrk="1" fontAlgn="base" latinLnBrk="0" hangingPunct="1">
              <a:lnSpc>
                <a:spcPct val="100000"/>
              </a:lnSpc>
              <a:spcBef>
                <a:spcPts val="600"/>
              </a:spcBef>
              <a:spcAft>
                <a:spcPts val="600"/>
              </a:spcAft>
              <a:buClr>
                <a:srgbClr val="000000"/>
              </a:buClr>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mn-cs"/>
                <a:sym typeface="Arial"/>
              </a:rPr>
              <a:t>Disclose scope 1, 2 and 3 greenhouse gas (GHG) emissions data through CDP Supply Chain</a:t>
            </a:r>
          </a:p>
          <a:p>
            <a:pPr marL="342900" marR="0" lvl="0" indent="-342900" algn="l" defTabSz="914400" rtl="0" eaLnBrk="1" fontAlgn="base" latinLnBrk="0" hangingPunct="1">
              <a:lnSpc>
                <a:spcPct val="100000"/>
              </a:lnSpc>
              <a:spcBef>
                <a:spcPts val="600"/>
              </a:spcBef>
              <a:spcAft>
                <a:spcPts val="600"/>
              </a:spcAft>
              <a:buClr>
                <a:srgbClr val="000000"/>
              </a:buClr>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mn-cs"/>
                <a:sym typeface="Arial"/>
              </a:rPr>
              <a:t>Provide independent or third-party assurance of disclosed emissions </a:t>
            </a:r>
            <a:endParaRPr kumimoji="0" lang="en-US" sz="20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Arial"/>
              <a:sym typeface="Arial"/>
            </a:endParaRPr>
          </a:p>
          <a:p>
            <a:pPr marL="342900" marR="0" lvl="0" indent="-342900" algn="l" defTabSz="914400" rtl="0" eaLnBrk="1" fontAlgn="base" latinLnBrk="0" hangingPunct="1">
              <a:lnSpc>
                <a:spcPct val="100000"/>
              </a:lnSpc>
              <a:spcBef>
                <a:spcPts val="600"/>
              </a:spcBef>
              <a:spcAft>
                <a:spcPts val="600"/>
              </a:spcAft>
              <a:buClr>
                <a:srgbClr val="000000"/>
              </a:buClr>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mn-cs"/>
                <a:sym typeface="Arial"/>
              </a:rPr>
              <a:t>Adopt a science-based (SBTi-approved) emissions reduction target </a:t>
            </a:r>
          </a:p>
          <a:p>
            <a:pPr marL="342900" marR="0" lvl="0" indent="-342900" algn="l" defTabSz="914400" rtl="0" eaLnBrk="1" fontAlgn="base" latinLnBrk="0" hangingPunct="1">
              <a:lnSpc>
                <a:spcPct val="100000"/>
              </a:lnSpc>
              <a:spcBef>
                <a:spcPts val="600"/>
              </a:spcBef>
              <a:spcAft>
                <a:spcPts val="600"/>
              </a:spcAft>
              <a:buClr>
                <a:schemeClr val="accent2"/>
              </a:buClr>
              <a:buSzTx/>
              <a:buFont typeface="+mj-lt"/>
              <a:buAutoNum type="arabicPeriod"/>
              <a:tabLst/>
              <a:defRPr/>
            </a:pPr>
            <a:r>
              <a:rPr kumimoji="0" lang="en-US" sz="2000" b="1" i="0" u="none" strike="noStrike" kern="1200" cap="none" spc="0" normalizeH="0" baseline="0" noProof="0" dirty="0">
                <a:ln>
                  <a:noFill/>
                </a:ln>
                <a:solidFill>
                  <a:schemeClr val="accent2"/>
                </a:solidFill>
                <a:effectLst/>
                <a:uLnTx/>
                <a:uFillTx/>
                <a:latin typeface="Arial" panose="020B0604020202020204"/>
                <a:ea typeface="Calibri" panose="020F0502020204030204" pitchFamily="34" charset="0"/>
                <a:cs typeface="+mn-cs"/>
                <a:sym typeface="Arial"/>
              </a:rPr>
              <a:t>Set a renewable energy target</a:t>
            </a:r>
          </a:p>
          <a:p>
            <a:pPr marL="342900" marR="0" lvl="0" indent="-342900" algn="l" defTabSz="914400" rtl="0" eaLnBrk="1" fontAlgn="base" latinLnBrk="0" hangingPunct="1">
              <a:lnSpc>
                <a:spcPct val="100000"/>
              </a:lnSpc>
              <a:spcBef>
                <a:spcPts val="600"/>
              </a:spcBef>
              <a:spcAft>
                <a:spcPts val="600"/>
              </a:spcAft>
              <a:buClr>
                <a:srgbClr val="000000"/>
              </a:buClr>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mn-cs"/>
                <a:sym typeface="Arial"/>
              </a:rPr>
              <a:t>Respond to CDP Water Questionnaire</a:t>
            </a:r>
          </a:p>
          <a:p>
            <a:pPr marL="342900" marR="0" lvl="0" indent="-342900" algn="l" defTabSz="914400" rtl="0" eaLnBrk="1" fontAlgn="base" latinLnBrk="0" hangingPunct="1">
              <a:lnSpc>
                <a:spcPct val="100000"/>
              </a:lnSpc>
              <a:spcBef>
                <a:spcPts val="600"/>
              </a:spcBef>
              <a:spcAft>
                <a:spcPts val="600"/>
              </a:spcAft>
              <a:buClr>
                <a:srgbClr val="000000"/>
              </a:buClr>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mn-cs"/>
                <a:sym typeface="Arial"/>
              </a:rPr>
              <a:t>Set a water management goal </a:t>
            </a:r>
          </a:p>
        </p:txBody>
      </p:sp>
      <p:pic>
        <p:nvPicPr>
          <p:cNvPr id="5" name="Picture 4" descr="A picture containing graphics, clipart, font, white&#10;&#10;Description automatically generated">
            <a:extLst>
              <a:ext uri="{FF2B5EF4-FFF2-40B4-BE49-F238E27FC236}">
                <a16:creationId xmlns:a16="http://schemas.microsoft.com/office/drawing/2014/main" id="{E50B5860-EA22-2320-724E-57C39ACEF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pic>
        <p:nvPicPr>
          <p:cNvPr id="7" name="Graphic 6" descr="Bullseye with solid fill">
            <a:extLst>
              <a:ext uri="{FF2B5EF4-FFF2-40B4-BE49-F238E27FC236}">
                <a16:creationId xmlns:a16="http://schemas.microsoft.com/office/drawing/2014/main" id="{05CAEB62-D0CC-6B38-1D27-10D5EE6C34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85200" y="4585881"/>
            <a:ext cx="1752600" cy="1752600"/>
          </a:xfrm>
          <a:prstGeom prst="rect">
            <a:avLst/>
          </a:prstGeom>
        </p:spPr>
      </p:pic>
    </p:spTree>
    <p:extLst>
      <p:ext uri="{BB962C8B-B14F-4D97-AF65-F5344CB8AC3E}">
        <p14:creationId xmlns:p14="http://schemas.microsoft.com/office/powerpoint/2010/main" val="2985556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A913-94A3-1820-7900-5686689CF892}"/>
              </a:ext>
            </a:extLst>
          </p:cNvPr>
          <p:cNvSpPr>
            <a:spLocks noGrp="1"/>
          </p:cNvSpPr>
          <p:nvPr>
            <p:ph type="ctrTitle"/>
          </p:nvPr>
        </p:nvSpPr>
        <p:spPr/>
        <p:txBody>
          <a:bodyPr/>
          <a:lstStyle/>
          <a:p>
            <a:r>
              <a:rPr lang="en-US"/>
              <a:t>Renewable Energy Overview</a:t>
            </a:r>
          </a:p>
        </p:txBody>
      </p:sp>
    </p:spTree>
    <p:extLst>
      <p:ext uri="{BB962C8B-B14F-4D97-AF65-F5344CB8AC3E}">
        <p14:creationId xmlns:p14="http://schemas.microsoft.com/office/powerpoint/2010/main" val="1046030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421E31-2757-7711-4C05-ACF0414E2173}"/>
              </a:ext>
            </a:extLst>
          </p:cNvPr>
          <p:cNvSpPr>
            <a:spLocks noGrp="1"/>
          </p:cNvSpPr>
          <p:nvPr>
            <p:ph type="sldNum" sz="quarter" idx="12"/>
          </p:nvPr>
        </p:nvSpPr>
        <p:spPr/>
        <p:txBody>
          <a:bodyPr/>
          <a:lstStyle/>
          <a:p>
            <a:fld id="{9FBBB179-F8D5-C345-885D-36A3B3A51673}" type="slidenum">
              <a:rPr lang="en-US" smtClean="0"/>
              <a:t>17</a:t>
            </a:fld>
            <a:endParaRPr lang="en-US"/>
          </a:p>
        </p:txBody>
      </p:sp>
      <p:sp>
        <p:nvSpPr>
          <p:cNvPr id="3" name="Text Placeholder 2">
            <a:extLst>
              <a:ext uri="{FF2B5EF4-FFF2-40B4-BE49-F238E27FC236}">
                <a16:creationId xmlns:a16="http://schemas.microsoft.com/office/drawing/2014/main" id="{1C1F7DD9-5EE2-0732-97E4-7A9A510532F9}"/>
              </a:ext>
            </a:extLst>
          </p:cNvPr>
          <p:cNvSpPr>
            <a:spLocks noGrp="1"/>
          </p:cNvSpPr>
          <p:nvPr>
            <p:ph type="body" sz="quarter" idx="13"/>
          </p:nvPr>
        </p:nvSpPr>
        <p:spPr/>
        <p:txBody>
          <a:bodyPr/>
          <a:lstStyle/>
          <a:p>
            <a:r>
              <a:rPr lang="en-US"/>
              <a:t>Renewable Energy Overview </a:t>
            </a:r>
          </a:p>
        </p:txBody>
      </p:sp>
      <p:sp>
        <p:nvSpPr>
          <p:cNvPr id="4" name="Title 3">
            <a:extLst>
              <a:ext uri="{FF2B5EF4-FFF2-40B4-BE49-F238E27FC236}">
                <a16:creationId xmlns:a16="http://schemas.microsoft.com/office/drawing/2014/main" id="{2C1F257E-C2C5-45A1-4E3E-49A877336CC3}"/>
              </a:ext>
            </a:extLst>
          </p:cNvPr>
          <p:cNvSpPr>
            <a:spLocks noGrp="1"/>
          </p:cNvSpPr>
          <p:nvPr>
            <p:ph type="title"/>
          </p:nvPr>
        </p:nvSpPr>
        <p:spPr/>
        <p:txBody>
          <a:bodyPr/>
          <a:lstStyle/>
          <a:p>
            <a:r>
              <a:rPr lang="en-US"/>
              <a:t>Making Renewable Energy a Priority </a:t>
            </a:r>
          </a:p>
        </p:txBody>
      </p:sp>
      <p:sp>
        <p:nvSpPr>
          <p:cNvPr id="5" name="Content Placeholder 4">
            <a:extLst>
              <a:ext uri="{FF2B5EF4-FFF2-40B4-BE49-F238E27FC236}">
                <a16:creationId xmlns:a16="http://schemas.microsoft.com/office/drawing/2014/main" id="{F94F63C3-27F4-D536-D45E-A72C2AE4C0F1}"/>
              </a:ext>
            </a:extLst>
          </p:cNvPr>
          <p:cNvSpPr>
            <a:spLocks noGrp="1"/>
          </p:cNvSpPr>
          <p:nvPr>
            <p:ph idx="1"/>
          </p:nvPr>
        </p:nvSpPr>
        <p:spPr>
          <a:xfrm>
            <a:off x="6437376" y="1634615"/>
            <a:ext cx="5522976" cy="4230476"/>
          </a:xfrm>
        </p:spPr>
        <p:txBody>
          <a:bodyPr/>
          <a:lstStyle/>
          <a:p>
            <a:r>
              <a:rPr lang="en-US" sz="1600" b="1" dirty="0"/>
              <a:t>Renewable energy is a primary driver of emissions globally, and is a key contributor to Corning’s GHG emissions in their own operations, and their value chain</a:t>
            </a:r>
            <a:endParaRPr lang="en-US" sz="1600" dirty="0">
              <a:solidFill>
                <a:srgbClr val="1E1E1E"/>
              </a:solidFill>
            </a:endParaRPr>
          </a:p>
          <a:p>
            <a:pPr marL="285750" indent="-285750">
              <a:buFont typeface="Montserrat" panose="00000500000000000000" pitchFamily="2" charset="0"/>
              <a:buChar char="▶"/>
            </a:pPr>
            <a:r>
              <a:rPr lang="en-US" sz="1600" dirty="0">
                <a:solidFill>
                  <a:srgbClr val="1E1E1E"/>
                </a:solidFill>
              </a:rPr>
              <a:t>Corning is one of the largest users of solar energy in the United States and has committed to a four-fold increase in our renewable electricity use (2018 baseline) and is on a path to 100% renewables in the next few years in the United States, Canada, and Europe. </a:t>
            </a:r>
          </a:p>
          <a:p>
            <a:pPr marL="285750" indent="-285750">
              <a:buFont typeface="Montserrat" panose="00000500000000000000" pitchFamily="2" charset="0"/>
              <a:buChar char="▶"/>
            </a:pPr>
            <a:r>
              <a:rPr lang="en-US" sz="1600" b="0" i="0" dirty="0">
                <a:solidFill>
                  <a:srgbClr val="1E1E1E"/>
                </a:solidFill>
                <a:effectLst/>
              </a:rPr>
              <a:t>Corning's energy management has been recognized by the U.S. Environmental Protection Agency </a:t>
            </a:r>
            <a:r>
              <a:rPr lang="en-US" sz="1600" b="0" i="0" u="none" strike="noStrike" dirty="0">
                <a:solidFill>
                  <a:srgbClr val="005293"/>
                </a:solidFill>
                <a:effectLst/>
                <a:hlinkClick r:id="rId3"/>
              </a:rPr>
              <a:t>ENERGY STAR</a:t>
            </a:r>
            <a:r>
              <a:rPr lang="en-US" sz="1600" b="0" i="0" dirty="0">
                <a:solidFill>
                  <a:srgbClr val="1E1E1E"/>
                </a:solidFill>
                <a:effectLst/>
              </a:rPr>
              <a:t> program for eight consecutive years. </a:t>
            </a:r>
          </a:p>
          <a:p>
            <a:pPr marL="285750" indent="-285750">
              <a:buFont typeface="Montserrat" panose="00000500000000000000" pitchFamily="2" charset="0"/>
              <a:buChar char="▶"/>
            </a:pPr>
            <a:r>
              <a:rPr lang="en-US" sz="1600" b="0" i="0" dirty="0">
                <a:solidFill>
                  <a:srgbClr val="1E1E1E"/>
                </a:solidFill>
                <a:effectLst/>
              </a:rPr>
              <a:t>Corning continues to optimize processes to reduce energy use through incentive programs to identify efficiency opportunities and sharing best practices about energy-saving opportunities globally.</a:t>
            </a:r>
            <a:endParaRPr lang="en-US" sz="1600" dirty="0"/>
          </a:p>
          <a:p>
            <a:endParaRPr lang="en-US" sz="1200" dirty="0">
              <a:solidFill>
                <a:srgbClr val="1E1E1E"/>
              </a:solidFill>
              <a:latin typeface="Arial" panose="020B0604020202020204" pitchFamily="34" charset="0"/>
            </a:endParaRPr>
          </a:p>
          <a:p>
            <a:endParaRPr lang="en-US" sz="1200" dirty="0">
              <a:solidFill>
                <a:srgbClr val="1E1E1E"/>
              </a:solidFill>
              <a:latin typeface="Arial" panose="020B0604020202020204" pitchFamily="34" charset="0"/>
            </a:endParaRPr>
          </a:p>
          <a:p>
            <a:endParaRPr lang="en-US" sz="1200" dirty="0"/>
          </a:p>
          <a:p>
            <a:endParaRPr lang="en-US" sz="1200" dirty="0"/>
          </a:p>
        </p:txBody>
      </p:sp>
      <p:sp>
        <p:nvSpPr>
          <p:cNvPr id="7" name="Content Placeholder 6">
            <a:extLst>
              <a:ext uri="{FF2B5EF4-FFF2-40B4-BE49-F238E27FC236}">
                <a16:creationId xmlns:a16="http://schemas.microsoft.com/office/drawing/2014/main" id="{DD262C53-419E-EBD1-C97B-54410B76CB3F}"/>
              </a:ext>
            </a:extLst>
          </p:cNvPr>
          <p:cNvSpPr>
            <a:spLocks noGrp="1"/>
          </p:cNvSpPr>
          <p:nvPr>
            <p:ph idx="14"/>
          </p:nvPr>
        </p:nvSpPr>
        <p:spPr/>
        <p:txBody>
          <a:bodyPr/>
          <a:lstStyle/>
          <a:p>
            <a:pPr algn="ctr"/>
            <a:r>
              <a:rPr lang="en-US" b="0" i="0">
                <a:solidFill>
                  <a:srgbClr val="1E1E1E"/>
                </a:solidFill>
                <a:effectLst/>
                <a:latin typeface="TheSansItalic"/>
              </a:rPr>
              <a:t>The Corning plant in Vineland, New Jersey, has a rooftop solar array covering about 11 acres over five buildings.</a:t>
            </a:r>
            <a:endParaRPr lang="en-US"/>
          </a:p>
        </p:txBody>
      </p:sp>
      <p:pic>
        <p:nvPicPr>
          <p:cNvPr id="2050" name="Picture 2">
            <a:extLst>
              <a:ext uri="{FF2B5EF4-FFF2-40B4-BE49-F238E27FC236}">
                <a16:creationId xmlns:a16="http://schemas.microsoft.com/office/drawing/2014/main" id="{9B9EB026-5CDC-73C8-5F23-A6F075EAC58D}"/>
              </a:ext>
            </a:extLst>
          </p:cNvPr>
          <p:cNvPicPr>
            <a:picLocks noGrp="1" noChangeAspect="1" noChangeArrowheads="1"/>
          </p:cNvPicPr>
          <p:nvPr>
            <p:ph type="pic" sz="quarter" idx="15"/>
          </p:nvPr>
        </p:nvPicPr>
        <p:blipFill>
          <a:blip r:embed="rId4">
            <a:extLst>
              <a:ext uri="{28A0092B-C50C-407E-A947-70E740481C1C}">
                <a14:useLocalDpi xmlns:a14="http://schemas.microsoft.com/office/drawing/2010/main" val="0"/>
              </a:ext>
            </a:extLst>
          </a:blip>
          <a:srcRect t="5057" b="505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graphics, clipart, font, white&#10;&#10;Description automatically generated">
            <a:extLst>
              <a:ext uri="{FF2B5EF4-FFF2-40B4-BE49-F238E27FC236}">
                <a16:creationId xmlns:a16="http://schemas.microsoft.com/office/drawing/2014/main" id="{F98004D3-EA05-C809-D28C-9BAE88D7F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Tree>
    <p:extLst>
      <p:ext uri="{BB962C8B-B14F-4D97-AF65-F5344CB8AC3E}">
        <p14:creationId xmlns:p14="http://schemas.microsoft.com/office/powerpoint/2010/main" val="1154844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0FF670-9D28-7837-0189-AA2ABAEB2FF5}"/>
              </a:ext>
            </a:extLst>
          </p:cNvPr>
          <p:cNvSpPr>
            <a:spLocks noGrp="1"/>
          </p:cNvSpPr>
          <p:nvPr>
            <p:ph type="sldNum" sz="quarter" idx="12"/>
          </p:nvPr>
        </p:nvSpPr>
        <p:spPr/>
        <p:txBody>
          <a:bodyPr/>
          <a:lstStyle/>
          <a:p>
            <a:fld id="{9FBBB179-F8D5-C345-885D-36A3B3A51673}" type="slidenum">
              <a:rPr lang="en-US" smtClean="0"/>
              <a:t>18</a:t>
            </a:fld>
            <a:endParaRPr lang="en-US"/>
          </a:p>
        </p:txBody>
      </p:sp>
      <p:sp>
        <p:nvSpPr>
          <p:cNvPr id="4" name="Title 3">
            <a:extLst>
              <a:ext uri="{FF2B5EF4-FFF2-40B4-BE49-F238E27FC236}">
                <a16:creationId xmlns:a16="http://schemas.microsoft.com/office/drawing/2014/main" id="{09DA25F8-D44C-6116-9A9C-1D61AB029524}"/>
              </a:ext>
            </a:extLst>
          </p:cNvPr>
          <p:cNvSpPr>
            <a:spLocks noGrp="1"/>
          </p:cNvSpPr>
          <p:nvPr>
            <p:ph type="title"/>
          </p:nvPr>
        </p:nvSpPr>
        <p:spPr>
          <a:xfrm>
            <a:off x="444543" y="475132"/>
            <a:ext cx="11503152" cy="884123"/>
          </a:xfrm>
        </p:spPr>
        <p:txBody>
          <a:bodyPr/>
          <a:lstStyle/>
          <a:p>
            <a:r>
              <a:rPr lang="en-US">
                <a:cs typeface="Arial"/>
              </a:rPr>
              <a:t>Renewable Energy Overview </a:t>
            </a:r>
            <a:br>
              <a:rPr lang="en-US"/>
            </a:br>
            <a:endParaRPr lang="en-US"/>
          </a:p>
        </p:txBody>
      </p:sp>
      <p:sp>
        <p:nvSpPr>
          <p:cNvPr id="16" name="Content Placeholder 1">
            <a:extLst>
              <a:ext uri="{FF2B5EF4-FFF2-40B4-BE49-F238E27FC236}">
                <a16:creationId xmlns:a16="http://schemas.microsoft.com/office/drawing/2014/main" id="{2C9044E9-7A7A-750E-8300-4D75827348F0}"/>
              </a:ext>
            </a:extLst>
          </p:cNvPr>
          <p:cNvSpPr>
            <a:spLocks noGrp="1"/>
          </p:cNvSpPr>
          <p:nvPr>
            <p:ph idx="1"/>
          </p:nvPr>
        </p:nvSpPr>
        <p:spPr>
          <a:xfrm>
            <a:off x="739660" y="5554529"/>
            <a:ext cx="10600785" cy="597558"/>
          </a:xfrm>
        </p:spPr>
        <p:txBody>
          <a:bodyPr/>
          <a:lstStyle/>
          <a:p>
            <a:pPr marL="0" indent="0" algn="ctr">
              <a:buNone/>
            </a:pPr>
            <a:r>
              <a:rPr lang="en-US" sz="1800" dirty="0"/>
              <a:t>Renewable energy is any form of energy from solar, geophysical, or biological sources that is replenished by natural processes at a rate that equals or exceeds its rate of use. </a:t>
            </a:r>
          </a:p>
          <a:p>
            <a:pPr algn="ctr"/>
            <a:endParaRPr lang="en-US" sz="1400" dirty="0"/>
          </a:p>
        </p:txBody>
      </p:sp>
      <p:sp>
        <p:nvSpPr>
          <p:cNvPr id="17" name="Title 3">
            <a:extLst>
              <a:ext uri="{FF2B5EF4-FFF2-40B4-BE49-F238E27FC236}">
                <a16:creationId xmlns:a16="http://schemas.microsoft.com/office/drawing/2014/main" id="{5038048E-7320-3CB4-C492-6DDC80DEBD0A}"/>
              </a:ext>
            </a:extLst>
          </p:cNvPr>
          <p:cNvSpPr txBox="1">
            <a:spLocks/>
          </p:cNvSpPr>
          <p:nvPr/>
        </p:nvSpPr>
        <p:spPr>
          <a:xfrm>
            <a:off x="939282" y="2303557"/>
            <a:ext cx="11582400" cy="685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endParaRPr lang="en-US"/>
          </a:p>
        </p:txBody>
      </p:sp>
      <p:pic>
        <p:nvPicPr>
          <p:cNvPr id="12" name="Picture 11" descr="A picture containing graphics, clipart, font, white&#10;&#10;Description automatically generated">
            <a:extLst>
              <a:ext uri="{FF2B5EF4-FFF2-40B4-BE49-F238E27FC236}">
                <a16:creationId xmlns:a16="http://schemas.microsoft.com/office/drawing/2014/main" id="{981D1D5A-66DF-B142-B8FF-C24D88500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grpSp>
        <p:nvGrpSpPr>
          <p:cNvPr id="107" name="Group 106">
            <a:extLst>
              <a:ext uri="{FF2B5EF4-FFF2-40B4-BE49-F238E27FC236}">
                <a16:creationId xmlns:a16="http://schemas.microsoft.com/office/drawing/2014/main" id="{B58259FF-1E2F-9EC2-45F6-0DF8EE956EE8}"/>
              </a:ext>
            </a:extLst>
          </p:cNvPr>
          <p:cNvGrpSpPr/>
          <p:nvPr/>
        </p:nvGrpSpPr>
        <p:grpSpPr>
          <a:xfrm>
            <a:off x="691913" y="1430199"/>
            <a:ext cx="10808175" cy="3997602"/>
            <a:chOff x="444543" y="1834387"/>
            <a:chExt cx="10808175" cy="3997602"/>
          </a:xfrm>
        </p:grpSpPr>
        <p:sp>
          <p:nvSpPr>
            <p:cNvPr id="3" name="Rectangle 2">
              <a:extLst>
                <a:ext uri="{FF2B5EF4-FFF2-40B4-BE49-F238E27FC236}">
                  <a16:creationId xmlns:a16="http://schemas.microsoft.com/office/drawing/2014/main" id="{9D79E8DA-A14E-C8E5-4D7E-8587ED1A3EAB}"/>
                </a:ext>
              </a:extLst>
            </p:cNvPr>
            <p:cNvSpPr/>
            <p:nvPr/>
          </p:nvSpPr>
          <p:spPr>
            <a:xfrm>
              <a:off x="444543" y="1837373"/>
              <a:ext cx="10412157" cy="334531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5" name="Rectangle 4">
              <a:extLst>
                <a:ext uri="{FF2B5EF4-FFF2-40B4-BE49-F238E27FC236}">
                  <a16:creationId xmlns:a16="http://schemas.microsoft.com/office/drawing/2014/main" id="{B77B2C8A-45FD-C478-4048-BCA9063BB6D3}"/>
                </a:ext>
              </a:extLst>
            </p:cNvPr>
            <p:cNvSpPr/>
            <p:nvPr/>
          </p:nvSpPr>
          <p:spPr>
            <a:xfrm>
              <a:off x="3900354" y="1834387"/>
              <a:ext cx="7352364" cy="33370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6" name="Rectangle 5">
              <a:extLst>
                <a:ext uri="{FF2B5EF4-FFF2-40B4-BE49-F238E27FC236}">
                  <a16:creationId xmlns:a16="http://schemas.microsoft.com/office/drawing/2014/main" id="{01318CC2-DAEE-D5B2-2AFE-CA5E5CD9977B}"/>
                </a:ext>
              </a:extLst>
            </p:cNvPr>
            <p:cNvSpPr/>
            <p:nvPr/>
          </p:nvSpPr>
          <p:spPr>
            <a:xfrm>
              <a:off x="6017219" y="2051298"/>
              <a:ext cx="5235499" cy="3128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50" name="TextBox 49">
              <a:extLst>
                <a:ext uri="{FF2B5EF4-FFF2-40B4-BE49-F238E27FC236}">
                  <a16:creationId xmlns:a16="http://schemas.microsoft.com/office/drawing/2014/main" id="{E4718F3F-37E7-CC40-253B-B5369713684F}"/>
                </a:ext>
              </a:extLst>
            </p:cNvPr>
            <p:cNvSpPr txBox="1"/>
            <p:nvPr/>
          </p:nvSpPr>
          <p:spPr>
            <a:xfrm>
              <a:off x="1222549" y="1995156"/>
              <a:ext cx="1820621" cy="274031"/>
            </a:xfrm>
            <a:prstGeom prst="rect">
              <a:avLst/>
            </a:prstGeom>
            <a:noFill/>
          </p:spPr>
          <p:txBody>
            <a:bodyPr wrap="square" lIns="0" tIns="0" rIns="0" bIns="0" rtlCol="0">
              <a:noAutofit/>
            </a:bodyPr>
            <a:lstStyle/>
            <a:p>
              <a:pPr algn="ctr"/>
              <a:r>
                <a:rPr lang="en-US" sz="1400" b="1" dirty="0">
                  <a:solidFill>
                    <a:schemeClr val="tx1">
                      <a:lumMod val="75000"/>
                      <a:lumOff val="25000"/>
                    </a:schemeClr>
                  </a:solidFill>
                </a:rPr>
                <a:t>Conventional Power</a:t>
              </a:r>
            </a:p>
          </p:txBody>
        </p:sp>
        <p:sp>
          <p:nvSpPr>
            <p:cNvPr id="51" name="TextBox 50">
              <a:extLst>
                <a:ext uri="{FF2B5EF4-FFF2-40B4-BE49-F238E27FC236}">
                  <a16:creationId xmlns:a16="http://schemas.microsoft.com/office/drawing/2014/main" id="{5AF8D8A4-E846-2D2D-DF9E-BB09BDA79F47}"/>
                </a:ext>
              </a:extLst>
            </p:cNvPr>
            <p:cNvSpPr txBox="1"/>
            <p:nvPr/>
          </p:nvSpPr>
          <p:spPr>
            <a:xfrm>
              <a:off x="4088557" y="1985119"/>
              <a:ext cx="1791949" cy="274031"/>
            </a:xfrm>
            <a:prstGeom prst="rect">
              <a:avLst/>
            </a:prstGeom>
            <a:noFill/>
          </p:spPr>
          <p:txBody>
            <a:bodyPr wrap="square" lIns="0" tIns="0" rIns="0" bIns="0" rtlCol="0">
              <a:noAutofit/>
            </a:bodyPr>
            <a:lstStyle/>
            <a:p>
              <a:pPr algn="ctr"/>
              <a:r>
                <a:rPr lang="en-US" sz="1400" b="1" dirty="0">
                  <a:solidFill>
                    <a:schemeClr val="accent1">
                      <a:lumMod val="50000"/>
                    </a:schemeClr>
                  </a:solidFill>
                </a:rPr>
                <a:t>Renewable Energy</a:t>
              </a:r>
            </a:p>
          </p:txBody>
        </p:sp>
        <p:sp>
          <p:nvSpPr>
            <p:cNvPr id="52" name="TextBox 51">
              <a:extLst>
                <a:ext uri="{FF2B5EF4-FFF2-40B4-BE49-F238E27FC236}">
                  <a16:creationId xmlns:a16="http://schemas.microsoft.com/office/drawing/2014/main" id="{09BC4EE6-78AB-9298-4A26-FE57473254D2}"/>
                </a:ext>
              </a:extLst>
            </p:cNvPr>
            <p:cNvSpPr txBox="1"/>
            <p:nvPr/>
          </p:nvSpPr>
          <p:spPr>
            <a:xfrm>
              <a:off x="7842436" y="2138085"/>
              <a:ext cx="1553026" cy="274031"/>
            </a:xfrm>
            <a:prstGeom prst="rect">
              <a:avLst/>
            </a:prstGeom>
            <a:noFill/>
          </p:spPr>
          <p:txBody>
            <a:bodyPr wrap="square" lIns="0" tIns="0" rIns="0" bIns="0" rtlCol="0">
              <a:noAutofit/>
            </a:bodyPr>
            <a:lstStyle/>
            <a:p>
              <a:pPr algn="ctr"/>
              <a:r>
                <a:rPr lang="en-US" sz="1400" b="1" dirty="0">
                  <a:solidFill>
                    <a:schemeClr val="accent6">
                      <a:lumMod val="50000"/>
                    </a:schemeClr>
                  </a:solidFill>
                </a:rPr>
                <a:t>Green Power</a:t>
              </a:r>
            </a:p>
          </p:txBody>
        </p:sp>
        <p:sp>
          <p:nvSpPr>
            <p:cNvPr id="53" name="Rectangle 52">
              <a:extLst>
                <a:ext uri="{FF2B5EF4-FFF2-40B4-BE49-F238E27FC236}">
                  <a16:creationId xmlns:a16="http://schemas.microsoft.com/office/drawing/2014/main" id="{C6625795-821B-7BA0-C528-94D465E2120A}"/>
                </a:ext>
              </a:extLst>
            </p:cNvPr>
            <p:cNvSpPr/>
            <p:nvPr/>
          </p:nvSpPr>
          <p:spPr>
            <a:xfrm>
              <a:off x="444543" y="5371677"/>
              <a:ext cx="3455811" cy="3056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a:solidFill>
                    <a:schemeClr val="tx1"/>
                  </a:solidFill>
                </a:rPr>
                <a:t>Least Beneficial</a:t>
              </a:r>
            </a:p>
          </p:txBody>
        </p:sp>
        <p:sp>
          <p:nvSpPr>
            <p:cNvPr id="54" name="Rectangle 53">
              <a:extLst>
                <a:ext uri="{FF2B5EF4-FFF2-40B4-BE49-F238E27FC236}">
                  <a16:creationId xmlns:a16="http://schemas.microsoft.com/office/drawing/2014/main" id="{F2C8088B-0237-C097-B439-5644CC02CECE}"/>
                </a:ext>
              </a:extLst>
            </p:cNvPr>
            <p:cNvSpPr/>
            <p:nvPr/>
          </p:nvSpPr>
          <p:spPr>
            <a:xfrm>
              <a:off x="3900354" y="5371677"/>
              <a:ext cx="2100830" cy="30569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a:solidFill>
                    <a:schemeClr val="tx1"/>
                  </a:solidFill>
                </a:rPr>
                <a:t>More Beneficial</a:t>
              </a:r>
            </a:p>
          </p:txBody>
        </p:sp>
        <p:sp>
          <p:nvSpPr>
            <p:cNvPr id="55" name="Arrow: Right 54">
              <a:extLst>
                <a:ext uri="{FF2B5EF4-FFF2-40B4-BE49-F238E27FC236}">
                  <a16:creationId xmlns:a16="http://schemas.microsoft.com/office/drawing/2014/main" id="{F8EAC612-631A-A34A-FA2D-9811FE75442C}"/>
                </a:ext>
              </a:extLst>
            </p:cNvPr>
            <p:cNvSpPr/>
            <p:nvPr/>
          </p:nvSpPr>
          <p:spPr>
            <a:xfrm>
              <a:off x="6001184" y="5217054"/>
              <a:ext cx="5251534" cy="614935"/>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a:solidFill>
                    <a:schemeClr val="tx1"/>
                  </a:solidFill>
                </a:rPr>
                <a:t>Most Beneficial</a:t>
              </a:r>
            </a:p>
          </p:txBody>
        </p:sp>
        <p:sp>
          <p:nvSpPr>
            <p:cNvPr id="56" name="TextBox 55">
              <a:extLst>
                <a:ext uri="{FF2B5EF4-FFF2-40B4-BE49-F238E27FC236}">
                  <a16:creationId xmlns:a16="http://schemas.microsoft.com/office/drawing/2014/main" id="{DEAC26D5-C0BA-4EFB-F59B-17D18026F189}"/>
                </a:ext>
              </a:extLst>
            </p:cNvPr>
            <p:cNvSpPr txBox="1"/>
            <p:nvPr/>
          </p:nvSpPr>
          <p:spPr>
            <a:xfrm>
              <a:off x="1228921" y="3197188"/>
              <a:ext cx="443923" cy="227042"/>
            </a:xfrm>
            <a:prstGeom prst="rect">
              <a:avLst/>
            </a:prstGeom>
            <a:noFill/>
          </p:spPr>
          <p:txBody>
            <a:bodyPr wrap="square" lIns="0" tIns="0" rIns="0" bIns="0" rtlCol="0" anchor="ctr">
              <a:noAutofit/>
            </a:bodyPr>
            <a:lstStyle/>
            <a:p>
              <a:pPr algn="ctr"/>
              <a:r>
                <a:rPr lang="en-US" sz="1100" b="1" dirty="0">
                  <a:solidFill>
                    <a:schemeClr val="bg2">
                      <a:lumMod val="25000"/>
                    </a:schemeClr>
                  </a:solidFill>
                </a:rPr>
                <a:t>Coal</a:t>
              </a:r>
            </a:p>
          </p:txBody>
        </p:sp>
        <p:sp>
          <p:nvSpPr>
            <p:cNvPr id="57" name="TextBox 56">
              <a:extLst>
                <a:ext uri="{FF2B5EF4-FFF2-40B4-BE49-F238E27FC236}">
                  <a16:creationId xmlns:a16="http://schemas.microsoft.com/office/drawing/2014/main" id="{46169014-DABE-8FB1-9CAC-DFFE90BFB71D}"/>
                </a:ext>
              </a:extLst>
            </p:cNvPr>
            <p:cNvSpPr txBox="1"/>
            <p:nvPr/>
          </p:nvSpPr>
          <p:spPr>
            <a:xfrm>
              <a:off x="2619437" y="3198002"/>
              <a:ext cx="529460" cy="227042"/>
            </a:xfrm>
            <a:prstGeom prst="rect">
              <a:avLst/>
            </a:prstGeom>
            <a:noFill/>
          </p:spPr>
          <p:txBody>
            <a:bodyPr wrap="square" lIns="0" tIns="0" rIns="0" bIns="0" rtlCol="0" anchor="ctr">
              <a:noAutofit/>
            </a:bodyPr>
            <a:lstStyle/>
            <a:p>
              <a:pPr algn="ctr"/>
              <a:r>
                <a:rPr lang="en-US" sz="1100" b="1" dirty="0">
                  <a:solidFill>
                    <a:schemeClr val="bg2">
                      <a:lumMod val="25000"/>
                    </a:schemeClr>
                  </a:solidFill>
                </a:rPr>
                <a:t>Nuclear</a:t>
              </a:r>
            </a:p>
          </p:txBody>
        </p:sp>
        <p:sp>
          <p:nvSpPr>
            <p:cNvPr id="58" name="TextBox 57">
              <a:extLst>
                <a:ext uri="{FF2B5EF4-FFF2-40B4-BE49-F238E27FC236}">
                  <a16:creationId xmlns:a16="http://schemas.microsoft.com/office/drawing/2014/main" id="{E9FA0D1E-DD59-7A69-9560-BCB4E78C00C8}"/>
                </a:ext>
              </a:extLst>
            </p:cNvPr>
            <p:cNvSpPr txBox="1"/>
            <p:nvPr/>
          </p:nvSpPr>
          <p:spPr>
            <a:xfrm>
              <a:off x="1228921" y="4489510"/>
              <a:ext cx="443923" cy="227042"/>
            </a:xfrm>
            <a:prstGeom prst="rect">
              <a:avLst/>
            </a:prstGeom>
            <a:noFill/>
          </p:spPr>
          <p:txBody>
            <a:bodyPr wrap="square" lIns="0" tIns="0" rIns="0" bIns="0" rtlCol="0" anchor="ctr">
              <a:noAutofit/>
            </a:bodyPr>
            <a:lstStyle/>
            <a:p>
              <a:pPr algn="ctr"/>
              <a:r>
                <a:rPr lang="en-US" sz="1100" b="1" dirty="0">
                  <a:solidFill>
                    <a:schemeClr val="bg2">
                      <a:lumMod val="25000"/>
                    </a:schemeClr>
                  </a:solidFill>
                </a:rPr>
                <a:t>Oil</a:t>
              </a:r>
            </a:p>
          </p:txBody>
        </p:sp>
        <p:sp>
          <p:nvSpPr>
            <p:cNvPr id="59" name="TextBox 58">
              <a:extLst>
                <a:ext uri="{FF2B5EF4-FFF2-40B4-BE49-F238E27FC236}">
                  <a16:creationId xmlns:a16="http://schemas.microsoft.com/office/drawing/2014/main" id="{CF796BE5-031D-640B-B035-E87E56FE0474}"/>
                </a:ext>
              </a:extLst>
            </p:cNvPr>
            <p:cNvSpPr txBox="1"/>
            <p:nvPr/>
          </p:nvSpPr>
          <p:spPr>
            <a:xfrm>
              <a:off x="2608491" y="4489510"/>
              <a:ext cx="510751" cy="340341"/>
            </a:xfrm>
            <a:prstGeom prst="rect">
              <a:avLst/>
            </a:prstGeom>
            <a:noFill/>
          </p:spPr>
          <p:txBody>
            <a:bodyPr wrap="square" lIns="0" tIns="0" rIns="0" bIns="0" rtlCol="0" anchor="ctr">
              <a:noAutofit/>
            </a:bodyPr>
            <a:lstStyle/>
            <a:p>
              <a:pPr algn="ctr"/>
              <a:r>
                <a:rPr lang="en-US" sz="1100" b="1" dirty="0">
                  <a:solidFill>
                    <a:schemeClr val="bg2">
                      <a:lumMod val="25000"/>
                    </a:schemeClr>
                  </a:solidFill>
                </a:rPr>
                <a:t>Natural Gas</a:t>
              </a:r>
            </a:p>
          </p:txBody>
        </p:sp>
        <p:sp>
          <p:nvSpPr>
            <p:cNvPr id="60" name="TextBox 59">
              <a:extLst>
                <a:ext uri="{FF2B5EF4-FFF2-40B4-BE49-F238E27FC236}">
                  <a16:creationId xmlns:a16="http://schemas.microsoft.com/office/drawing/2014/main" id="{7ED2904F-530D-6039-8F29-F37728DFF8E5}"/>
                </a:ext>
              </a:extLst>
            </p:cNvPr>
            <p:cNvSpPr txBox="1"/>
            <p:nvPr/>
          </p:nvSpPr>
          <p:spPr>
            <a:xfrm>
              <a:off x="4506524" y="3158254"/>
              <a:ext cx="938668" cy="344641"/>
            </a:xfrm>
            <a:prstGeom prst="rect">
              <a:avLst/>
            </a:prstGeom>
            <a:noFill/>
          </p:spPr>
          <p:txBody>
            <a:bodyPr wrap="square" lIns="0" tIns="0" rIns="0" bIns="0" rtlCol="0" anchor="ctr">
              <a:noAutofit/>
            </a:bodyPr>
            <a:lstStyle/>
            <a:p>
              <a:pPr algn="ctr"/>
              <a:r>
                <a:rPr lang="en-US" sz="1100" b="1" dirty="0">
                  <a:solidFill>
                    <a:schemeClr val="tx2">
                      <a:lumMod val="50000"/>
                    </a:schemeClr>
                  </a:solidFill>
                </a:rPr>
                <a:t>Large Hydropower</a:t>
              </a:r>
            </a:p>
          </p:txBody>
        </p:sp>
        <p:sp>
          <p:nvSpPr>
            <p:cNvPr id="61" name="TextBox 60">
              <a:extLst>
                <a:ext uri="{FF2B5EF4-FFF2-40B4-BE49-F238E27FC236}">
                  <a16:creationId xmlns:a16="http://schemas.microsoft.com/office/drawing/2014/main" id="{4A4BB9BD-E609-AA94-28FA-492FDF9C34B1}"/>
                </a:ext>
              </a:extLst>
            </p:cNvPr>
            <p:cNvSpPr txBox="1"/>
            <p:nvPr/>
          </p:nvSpPr>
          <p:spPr>
            <a:xfrm>
              <a:off x="4515198" y="4521273"/>
              <a:ext cx="938668" cy="344641"/>
            </a:xfrm>
            <a:prstGeom prst="rect">
              <a:avLst/>
            </a:prstGeom>
            <a:noFill/>
          </p:spPr>
          <p:txBody>
            <a:bodyPr wrap="square" lIns="0" tIns="0" rIns="0" bIns="0" rtlCol="0" anchor="ctr">
              <a:noAutofit/>
            </a:bodyPr>
            <a:lstStyle/>
            <a:p>
              <a:pPr algn="ctr"/>
              <a:r>
                <a:rPr lang="en-US" sz="1100" b="1" dirty="0">
                  <a:solidFill>
                    <a:schemeClr val="tx2">
                      <a:lumMod val="50000"/>
                    </a:schemeClr>
                  </a:solidFill>
                </a:rPr>
                <a:t>Municipal Solid Waste</a:t>
              </a:r>
            </a:p>
          </p:txBody>
        </p:sp>
        <p:sp>
          <p:nvSpPr>
            <p:cNvPr id="63" name="TextBox 62">
              <a:extLst>
                <a:ext uri="{FF2B5EF4-FFF2-40B4-BE49-F238E27FC236}">
                  <a16:creationId xmlns:a16="http://schemas.microsoft.com/office/drawing/2014/main" id="{24A9856E-161E-CF94-3A68-6538E03B3156}"/>
                </a:ext>
              </a:extLst>
            </p:cNvPr>
            <p:cNvSpPr txBox="1"/>
            <p:nvPr/>
          </p:nvSpPr>
          <p:spPr>
            <a:xfrm>
              <a:off x="6717290" y="3275853"/>
              <a:ext cx="536100" cy="227042"/>
            </a:xfrm>
            <a:prstGeom prst="rect">
              <a:avLst/>
            </a:prstGeom>
            <a:noFill/>
          </p:spPr>
          <p:txBody>
            <a:bodyPr wrap="square" lIns="0" tIns="0" rIns="0" bIns="0" rtlCol="0" anchor="ctr">
              <a:noAutofit/>
            </a:bodyPr>
            <a:lstStyle/>
            <a:p>
              <a:pPr algn="ctr"/>
              <a:r>
                <a:rPr lang="en-US" sz="1100" b="1" dirty="0">
                  <a:solidFill>
                    <a:schemeClr val="accent6">
                      <a:lumMod val="50000"/>
                    </a:schemeClr>
                  </a:solidFill>
                </a:rPr>
                <a:t>Wind</a:t>
              </a:r>
            </a:p>
          </p:txBody>
        </p:sp>
        <p:sp>
          <p:nvSpPr>
            <p:cNvPr id="64" name="TextBox 63">
              <a:extLst>
                <a:ext uri="{FF2B5EF4-FFF2-40B4-BE49-F238E27FC236}">
                  <a16:creationId xmlns:a16="http://schemas.microsoft.com/office/drawing/2014/main" id="{F1E7D90D-944B-461F-75B4-4B4ABE71F88A}"/>
                </a:ext>
              </a:extLst>
            </p:cNvPr>
            <p:cNvSpPr txBox="1"/>
            <p:nvPr/>
          </p:nvSpPr>
          <p:spPr>
            <a:xfrm>
              <a:off x="8387203" y="3317254"/>
              <a:ext cx="536100" cy="227042"/>
            </a:xfrm>
            <a:prstGeom prst="rect">
              <a:avLst/>
            </a:prstGeom>
            <a:noFill/>
          </p:spPr>
          <p:txBody>
            <a:bodyPr wrap="square" lIns="0" tIns="0" rIns="0" bIns="0" rtlCol="0" anchor="ctr">
              <a:noAutofit/>
            </a:bodyPr>
            <a:lstStyle/>
            <a:p>
              <a:pPr algn="ctr"/>
              <a:r>
                <a:rPr lang="en-US" sz="1100" b="1" dirty="0">
                  <a:solidFill>
                    <a:schemeClr val="accent6">
                      <a:lumMod val="50000"/>
                    </a:schemeClr>
                  </a:solidFill>
                </a:rPr>
                <a:t>Solar</a:t>
              </a:r>
            </a:p>
          </p:txBody>
        </p:sp>
        <p:sp>
          <p:nvSpPr>
            <p:cNvPr id="65" name="TextBox 64">
              <a:extLst>
                <a:ext uri="{FF2B5EF4-FFF2-40B4-BE49-F238E27FC236}">
                  <a16:creationId xmlns:a16="http://schemas.microsoft.com/office/drawing/2014/main" id="{A2A1910E-DE0A-C640-882C-FD6304CF12DC}"/>
                </a:ext>
              </a:extLst>
            </p:cNvPr>
            <p:cNvSpPr txBox="1"/>
            <p:nvPr/>
          </p:nvSpPr>
          <p:spPr>
            <a:xfrm>
              <a:off x="9933249" y="3312010"/>
              <a:ext cx="667582" cy="227042"/>
            </a:xfrm>
            <a:prstGeom prst="rect">
              <a:avLst/>
            </a:prstGeom>
            <a:noFill/>
          </p:spPr>
          <p:txBody>
            <a:bodyPr wrap="square" lIns="0" tIns="0" rIns="0" bIns="0" rtlCol="0" anchor="ctr">
              <a:noAutofit/>
            </a:bodyPr>
            <a:lstStyle/>
            <a:p>
              <a:pPr algn="ctr"/>
              <a:r>
                <a:rPr lang="en-US" sz="1100" b="1" dirty="0">
                  <a:solidFill>
                    <a:schemeClr val="accent6">
                      <a:lumMod val="50000"/>
                    </a:schemeClr>
                  </a:solidFill>
                </a:rPr>
                <a:t>Biomass</a:t>
              </a:r>
            </a:p>
          </p:txBody>
        </p:sp>
        <p:sp>
          <p:nvSpPr>
            <p:cNvPr id="66" name="TextBox 65">
              <a:extLst>
                <a:ext uri="{FF2B5EF4-FFF2-40B4-BE49-F238E27FC236}">
                  <a16:creationId xmlns:a16="http://schemas.microsoft.com/office/drawing/2014/main" id="{9ABD0CB4-DE62-860F-DAB5-0105BE2E8C3A}"/>
                </a:ext>
              </a:extLst>
            </p:cNvPr>
            <p:cNvSpPr txBox="1"/>
            <p:nvPr/>
          </p:nvSpPr>
          <p:spPr>
            <a:xfrm>
              <a:off x="6596826" y="4608867"/>
              <a:ext cx="861613" cy="227042"/>
            </a:xfrm>
            <a:prstGeom prst="rect">
              <a:avLst/>
            </a:prstGeom>
            <a:noFill/>
          </p:spPr>
          <p:txBody>
            <a:bodyPr wrap="square" lIns="0" tIns="0" rIns="0" bIns="0" rtlCol="0" anchor="ctr">
              <a:noAutofit/>
            </a:bodyPr>
            <a:lstStyle/>
            <a:p>
              <a:pPr algn="ctr"/>
              <a:r>
                <a:rPr lang="en-US" sz="1100" b="1" dirty="0">
                  <a:solidFill>
                    <a:schemeClr val="accent6">
                      <a:lumMod val="50000"/>
                    </a:schemeClr>
                  </a:solidFill>
                </a:rPr>
                <a:t>Geothermal</a:t>
              </a:r>
            </a:p>
          </p:txBody>
        </p:sp>
        <p:sp>
          <p:nvSpPr>
            <p:cNvPr id="67" name="TextBox 66">
              <a:extLst>
                <a:ext uri="{FF2B5EF4-FFF2-40B4-BE49-F238E27FC236}">
                  <a16:creationId xmlns:a16="http://schemas.microsoft.com/office/drawing/2014/main" id="{18F17123-0E5D-EF79-07D2-3B4D087B5598}"/>
                </a:ext>
              </a:extLst>
            </p:cNvPr>
            <p:cNvSpPr txBox="1"/>
            <p:nvPr/>
          </p:nvSpPr>
          <p:spPr>
            <a:xfrm>
              <a:off x="8285085" y="4575460"/>
              <a:ext cx="861613" cy="227042"/>
            </a:xfrm>
            <a:prstGeom prst="rect">
              <a:avLst/>
            </a:prstGeom>
            <a:noFill/>
          </p:spPr>
          <p:txBody>
            <a:bodyPr wrap="square" lIns="0" tIns="0" rIns="0" bIns="0" rtlCol="0" anchor="ctr">
              <a:noAutofit/>
            </a:bodyPr>
            <a:lstStyle/>
            <a:p>
              <a:pPr algn="ctr"/>
              <a:r>
                <a:rPr lang="en-US" sz="1100" b="1" dirty="0">
                  <a:solidFill>
                    <a:schemeClr val="accent6">
                      <a:lumMod val="50000"/>
                    </a:schemeClr>
                  </a:solidFill>
                </a:rPr>
                <a:t>Biogas</a:t>
              </a:r>
            </a:p>
          </p:txBody>
        </p:sp>
        <p:sp>
          <p:nvSpPr>
            <p:cNvPr id="68" name="TextBox 67">
              <a:extLst>
                <a:ext uri="{FF2B5EF4-FFF2-40B4-BE49-F238E27FC236}">
                  <a16:creationId xmlns:a16="http://schemas.microsoft.com/office/drawing/2014/main" id="{A49CEAE7-AE90-8CD3-1D70-F77BCE61031D}"/>
                </a:ext>
              </a:extLst>
            </p:cNvPr>
            <p:cNvSpPr txBox="1"/>
            <p:nvPr/>
          </p:nvSpPr>
          <p:spPr>
            <a:xfrm>
              <a:off x="9932885" y="4631855"/>
              <a:ext cx="861613" cy="227042"/>
            </a:xfrm>
            <a:prstGeom prst="rect">
              <a:avLst/>
            </a:prstGeom>
            <a:noFill/>
          </p:spPr>
          <p:txBody>
            <a:bodyPr wrap="square" lIns="0" tIns="0" rIns="0" bIns="0" rtlCol="0" anchor="ctr">
              <a:noAutofit/>
            </a:bodyPr>
            <a:lstStyle/>
            <a:p>
              <a:pPr algn="ctr"/>
              <a:r>
                <a:rPr lang="en-US" sz="1100" b="1" dirty="0">
                  <a:solidFill>
                    <a:schemeClr val="accent6">
                      <a:lumMod val="50000"/>
                    </a:schemeClr>
                  </a:solidFill>
                </a:rPr>
                <a:t>Low-impact Hydropower</a:t>
              </a:r>
            </a:p>
          </p:txBody>
        </p:sp>
        <p:grpSp>
          <p:nvGrpSpPr>
            <p:cNvPr id="70" name="Group 69">
              <a:extLst>
                <a:ext uri="{FF2B5EF4-FFF2-40B4-BE49-F238E27FC236}">
                  <a16:creationId xmlns:a16="http://schemas.microsoft.com/office/drawing/2014/main" id="{E0FCFD95-985E-A795-576E-D66E84F3C472}"/>
                </a:ext>
              </a:extLst>
            </p:cNvPr>
            <p:cNvGrpSpPr/>
            <p:nvPr/>
          </p:nvGrpSpPr>
          <p:grpSpPr>
            <a:xfrm>
              <a:off x="1085123" y="2415260"/>
              <a:ext cx="731520" cy="731520"/>
              <a:chOff x="8370819" y="4466553"/>
              <a:chExt cx="731520" cy="731520"/>
            </a:xfrm>
          </p:grpSpPr>
          <p:sp>
            <p:nvSpPr>
              <p:cNvPr id="69" name="Oval 68">
                <a:extLst>
                  <a:ext uri="{FF2B5EF4-FFF2-40B4-BE49-F238E27FC236}">
                    <a16:creationId xmlns:a16="http://schemas.microsoft.com/office/drawing/2014/main" id="{8C1655FC-7DEE-A05C-677E-9F42E97A4A73}"/>
                  </a:ext>
                </a:extLst>
              </p:cNvPr>
              <p:cNvSpPr/>
              <p:nvPr/>
            </p:nvSpPr>
            <p:spPr>
              <a:xfrm>
                <a:off x="8370819" y="4466553"/>
                <a:ext cx="731520" cy="7315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8" name="Graphic 7" descr="Raw Materials with solid fill">
                <a:extLst>
                  <a:ext uri="{FF2B5EF4-FFF2-40B4-BE49-F238E27FC236}">
                    <a16:creationId xmlns:a16="http://schemas.microsoft.com/office/drawing/2014/main" id="{59F6AD57-A4DB-FDB0-9863-B9560B21B7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8948" y="4544682"/>
                <a:ext cx="575263" cy="575263"/>
              </a:xfrm>
              <a:prstGeom prst="rect">
                <a:avLst/>
              </a:prstGeom>
            </p:spPr>
          </p:pic>
        </p:grpSp>
        <p:grpSp>
          <p:nvGrpSpPr>
            <p:cNvPr id="72" name="Group 71">
              <a:extLst>
                <a:ext uri="{FF2B5EF4-FFF2-40B4-BE49-F238E27FC236}">
                  <a16:creationId xmlns:a16="http://schemas.microsoft.com/office/drawing/2014/main" id="{E3943633-87C5-D09B-3A56-48FB7F30E688}"/>
                </a:ext>
              </a:extLst>
            </p:cNvPr>
            <p:cNvGrpSpPr/>
            <p:nvPr/>
          </p:nvGrpSpPr>
          <p:grpSpPr>
            <a:xfrm>
              <a:off x="2491390" y="2415260"/>
              <a:ext cx="731520" cy="731520"/>
              <a:chOff x="2620401" y="2944532"/>
              <a:chExt cx="731520" cy="731520"/>
            </a:xfrm>
          </p:grpSpPr>
          <p:sp>
            <p:nvSpPr>
              <p:cNvPr id="71" name="Oval 70">
                <a:extLst>
                  <a:ext uri="{FF2B5EF4-FFF2-40B4-BE49-F238E27FC236}">
                    <a16:creationId xmlns:a16="http://schemas.microsoft.com/office/drawing/2014/main" id="{C3EC0B82-3156-82F6-6B9C-EE6A408E3194}"/>
                  </a:ext>
                </a:extLst>
              </p:cNvPr>
              <p:cNvSpPr/>
              <p:nvPr/>
            </p:nvSpPr>
            <p:spPr>
              <a:xfrm>
                <a:off x="2620401" y="2944532"/>
                <a:ext cx="731520" cy="7315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0" name="Graphic 9" descr="Atom with solid fill">
                <a:extLst>
                  <a:ext uri="{FF2B5EF4-FFF2-40B4-BE49-F238E27FC236}">
                    <a16:creationId xmlns:a16="http://schemas.microsoft.com/office/drawing/2014/main" id="{655A3495-50BC-C426-B99D-94CD042F79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4501" y="3018632"/>
                <a:ext cx="583321" cy="583321"/>
              </a:xfrm>
              <a:prstGeom prst="rect">
                <a:avLst/>
              </a:prstGeom>
            </p:spPr>
          </p:pic>
        </p:grpSp>
        <p:grpSp>
          <p:nvGrpSpPr>
            <p:cNvPr id="74" name="Group 73">
              <a:extLst>
                <a:ext uri="{FF2B5EF4-FFF2-40B4-BE49-F238E27FC236}">
                  <a16:creationId xmlns:a16="http://schemas.microsoft.com/office/drawing/2014/main" id="{BC2AB115-C4AB-9376-18E1-95B4B24F0C57}"/>
                </a:ext>
              </a:extLst>
            </p:cNvPr>
            <p:cNvGrpSpPr/>
            <p:nvPr/>
          </p:nvGrpSpPr>
          <p:grpSpPr>
            <a:xfrm>
              <a:off x="1099738" y="3703315"/>
              <a:ext cx="731520" cy="731520"/>
              <a:chOff x="1125140" y="3979561"/>
              <a:chExt cx="731520" cy="731520"/>
            </a:xfrm>
          </p:grpSpPr>
          <p:sp>
            <p:nvSpPr>
              <p:cNvPr id="73" name="Oval 72">
                <a:extLst>
                  <a:ext uri="{FF2B5EF4-FFF2-40B4-BE49-F238E27FC236}">
                    <a16:creationId xmlns:a16="http://schemas.microsoft.com/office/drawing/2014/main" id="{F782E3E0-026F-BE0D-FFAE-5D933DBA38D0}"/>
                  </a:ext>
                </a:extLst>
              </p:cNvPr>
              <p:cNvSpPr/>
              <p:nvPr/>
            </p:nvSpPr>
            <p:spPr>
              <a:xfrm>
                <a:off x="1125140" y="3979561"/>
                <a:ext cx="731520" cy="7315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3" name="Graphic 12" descr="Oil Barrel with solid fill">
                <a:extLst>
                  <a:ext uri="{FF2B5EF4-FFF2-40B4-BE49-F238E27FC236}">
                    <a16:creationId xmlns:a16="http://schemas.microsoft.com/office/drawing/2014/main" id="{5B1ABF5E-5997-5253-16C4-97F3A7B6BA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5566" y="4049987"/>
                <a:ext cx="590669" cy="590669"/>
              </a:xfrm>
              <a:prstGeom prst="rect">
                <a:avLst/>
              </a:prstGeom>
            </p:spPr>
          </p:pic>
        </p:grpSp>
        <p:grpSp>
          <p:nvGrpSpPr>
            <p:cNvPr id="76" name="Group 75">
              <a:extLst>
                <a:ext uri="{FF2B5EF4-FFF2-40B4-BE49-F238E27FC236}">
                  <a16:creationId xmlns:a16="http://schemas.microsoft.com/office/drawing/2014/main" id="{2DDCE2C4-6AF9-BDC5-EF89-E8CA5315D77F}"/>
                </a:ext>
              </a:extLst>
            </p:cNvPr>
            <p:cNvGrpSpPr/>
            <p:nvPr/>
          </p:nvGrpSpPr>
          <p:grpSpPr>
            <a:xfrm>
              <a:off x="2499025" y="3705777"/>
              <a:ext cx="731520" cy="731520"/>
              <a:chOff x="1467643" y="2419159"/>
              <a:chExt cx="731520" cy="731520"/>
            </a:xfrm>
          </p:grpSpPr>
          <p:sp>
            <p:nvSpPr>
              <p:cNvPr id="75" name="Oval 74">
                <a:extLst>
                  <a:ext uri="{FF2B5EF4-FFF2-40B4-BE49-F238E27FC236}">
                    <a16:creationId xmlns:a16="http://schemas.microsoft.com/office/drawing/2014/main" id="{CC700136-F515-9CAE-DD6C-0E9A711258BC}"/>
                  </a:ext>
                </a:extLst>
              </p:cNvPr>
              <p:cNvSpPr/>
              <p:nvPr/>
            </p:nvSpPr>
            <p:spPr>
              <a:xfrm>
                <a:off x="1467643" y="2419159"/>
                <a:ext cx="731520" cy="7315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5" name="Graphic 14" descr="Fire with solid fill">
                <a:extLst>
                  <a:ext uri="{FF2B5EF4-FFF2-40B4-BE49-F238E27FC236}">
                    <a16:creationId xmlns:a16="http://schemas.microsoft.com/office/drawing/2014/main" id="{6ADB7A90-C5FD-BA94-DB9A-F066DEFEDE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38069" y="2489585"/>
                <a:ext cx="590669" cy="590669"/>
              </a:xfrm>
              <a:prstGeom prst="rect">
                <a:avLst/>
              </a:prstGeom>
            </p:spPr>
          </p:pic>
        </p:grpSp>
        <p:sp>
          <p:nvSpPr>
            <p:cNvPr id="78" name="Oval 77">
              <a:extLst>
                <a:ext uri="{FF2B5EF4-FFF2-40B4-BE49-F238E27FC236}">
                  <a16:creationId xmlns:a16="http://schemas.microsoft.com/office/drawing/2014/main" id="{0A346339-42AB-4778-F3BD-E66F0C5FFE1F}"/>
                </a:ext>
              </a:extLst>
            </p:cNvPr>
            <p:cNvSpPr/>
            <p:nvPr/>
          </p:nvSpPr>
          <p:spPr>
            <a:xfrm>
              <a:off x="4610371" y="2393737"/>
              <a:ext cx="731520" cy="7315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9" name="Graphic 18" descr="Hydropower with solid fill">
              <a:extLst>
                <a:ext uri="{FF2B5EF4-FFF2-40B4-BE49-F238E27FC236}">
                  <a16:creationId xmlns:a16="http://schemas.microsoft.com/office/drawing/2014/main" id="{A3D32D1E-F7D0-33B4-F386-D4A93B331D2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12674" y="2503515"/>
              <a:ext cx="526914" cy="526914"/>
            </a:xfrm>
            <a:prstGeom prst="rect">
              <a:avLst/>
            </a:prstGeom>
          </p:spPr>
        </p:pic>
        <p:sp>
          <p:nvSpPr>
            <p:cNvPr id="79" name="Oval 78">
              <a:extLst>
                <a:ext uri="{FF2B5EF4-FFF2-40B4-BE49-F238E27FC236}">
                  <a16:creationId xmlns:a16="http://schemas.microsoft.com/office/drawing/2014/main" id="{E1B38D6B-6962-420B-434A-9349009EE129}"/>
                </a:ext>
              </a:extLst>
            </p:cNvPr>
            <p:cNvSpPr/>
            <p:nvPr/>
          </p:nvSpPr>
          <p:spPr>
            <a:xfrm>
              <a:off x="4603835" y="3685658"/>
              <a:ext cx="731520" cy="7315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21" name="Graphic 20" descr="Garbage with solid fill">
              <a:extLst>
                <a:ext uri="{FF2B5EF4-FFF2-40B4-BE49-F238E27FC236}">
                  <a16:creationId xmlns:a16="http://schemas.microsoft.com/office/drawing/2014/main" id="{B0EE1F39-D3BF-589C-D650-0CEB40D13C0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67251" y="3757523"/>
              <a:ext cx="579504" cy="579504"/>
            </a:xfrm>
            <a:prstGeom prst="rect">
              <a:avLst/>
            </a:prstGeom>
          </p:spPr>
        </p:pic>
        <p:sp>
          <p:nvSpPr>
            <p:cNvPr id="80" name="Oval 79">
              <a:extLst>
                <a:ext uri="{FF2B5EF4-FFF2-40B4-BE49-F238E27FC236}">
                  <a16:creationId xmlns:a16="http://schemas.microsoft.com/office/drawing/2014/main" id="{F2554077-3E04-95A9-DA06-81EDA80283CE}"/>
                </a:ext>
              </a:extLst>
            </p:cNvPr>
            <p:cNvSpPr/>
            <p:nvPr/>
          </p:nvSpPr>
          <p:spPr>
            <a:xfrm>
              <a:off x="6601987" y="2423309"/>
              <a:ext cx="731520" cy="7315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dirty="0">
                <a:solidFill>
                  <a:schemeClr val="tx1"/>
                </a:solidFill>
              </a:endParaRPr>
            </a:p>
          </p:txBody>
        </p:sp>
        <p:pic>
          <p:nvPicPr>
            <p:cNvPr id="23" name="Graphic 22" descr="Wind Turbines with solid fill">
              <a:extLst>
                <a:ext uri="{FF2B5EF4-FFF2-40B4-BE49-F238E27FC236}">
                  <a16:creationId xmlns:a16="http://schemas.microsoft.com/office/drawing/2014/main" id="{68A3AC2A-E282-26DC-1746-129FE95FAD0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57049" y="2523942"/>
              <a:ext cx="613650" cy="606050"/>
            </a:xfrm>
            <a:prstGeom prst="rect">
              <a:avLst/>
            </a:prstGeom>
          </p:spPr>
        </p:pic>
        <p:grpSp>
          <p:nvGrpSpPr>
            <p:cNvPr id="82" name="Group 81">
              <a:extLst>
                <a:ext uri="{FF2B5EF4-FFF2-40B4-BE49-F238E27FC236}">
                  <a16:creationId xmlns:a16="http://schemas.microsoft.com/office/drawing/2014/main" id="{4B53F0E9-3A80-1E5F-8F94-BFAA358191DA}"/>
                </a:ext>
              </a:extLst>
            </p:cNvPr>
            <p:cNvGrpSpPr/>
            <p:nvPr/>
          </p:nvGrpSpPr>
          <p:grpSpPr>
            <a:xfrm>
              <a:off x="8253189" y="2485330"/>
              <a:ext cx="731520" cy="731520"/>
              <a:chOff x="7320052" y="2162375"/>
              <a:chExt cx="731520" cy="731520"/>
            </a:xfrm>
          </p:grpSpPr>
          <p:sp>
            <p:nvSpPr>
              <p:cNvPr id="81" name="Oval 80">
                <a:extLst>
                  <a:ext uri="{FF2B5EF4-FFF2-40B4-BE49-F238E27FC236}">
                    <a16:creationId xmlns:a16="http://schemas.microsoft.com/office/drawing/2014/main" id="{D643F22D-6F55-DA50-BA57-9F96815180F3}"/>
                  </a:ext>
                </a:extLst>
              </p:cNvPr>
              <p:cNvSpPr/>
              <p:nvPr/>
            </p:nvSpPr>
            <p:spPr>
              <a:xfrm>
                <a:off x="7320052" y="2162375"/>
                <a:ext cx="731520" cy="7315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25" name="Graphic 24" descr="Solar Panels with solid fill">
                <a:extLst>
                  <a:ext uri="{FF2B5EF4-FFF2-40B4-BE49-F238E27FC236}">
                    <a16:creationId xmlns:a16="http://schemas.microsoft.com/office/drawing/2014/main" id="{FDB67B5D-3CAB-FE31-7EBD-ED72AC86CB1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399979" y="2245842"/>
                <a:ext cx="571667" cy="564587"/>
              </a:xfrm>
              <a:prstGeom prst="rect">
                <a:avLst/>
              </a:prstGeom>
            </p:spPr>
          </p:pic>
        </p:grpSp>
        <p:grpSp>
          <p:nvGrpSpPr>
            <p:cNvPr id="84" name="Group 83">
              <a:extLst>
                <a:ext uri="{FF2B5EF4-FFF2-40B4-BE49-F238E27FC236}">
                  <a16:creationId xmlns:a16="http://schemas.microsoft.com/office/drawing/2014/main" id="{AB975976-18DC-B81F-A347-345B25CDF2AA}"/>
                </a:ext>
              </a:extLst>
            </p:cNvPr>
            <p:cNvGrpSpPr/>
            <p:nvPr/>
          </p:nvGrpSpPr>
          <p:grpSpPr>
            <a:xfrm>
              <a:off x="9901280" y="2477133"/>
              <a:ext cx="731520" cy="731520"/>
              <a:chOff x="9060346" y="2021048"/>
              <a:chExt cx="731520" cy="731520"/>
            </a:xfrm>
          </p:grpSpPr>
          <p:sp>
            <p:nvSpPr>
              <p:cNvPr id="83" name="Oval 82">
                <a:extLst>
                  <a:ext uri="{FF2B5EF4-FFF2-40B4-BE49-F238E27FC236}">
                    <a16:creationId xmlns:a16="http://schemas.microsoft.com/office/drawing/2014/main" id="{231875E6-E54C-6CDD-FDCD-769C31BD2A5C}"/>
                  </a:ext>
                </a:extLst>
              </p:cNvPr>
              <p:cNvSpPr/>
              <p:nvPr/>
            </p:nvSpPr>
            <p:spPr>
              <a:xfrm>
                <a:off x="9060346" y="2021048"/>
                <a:ext cx="731520" cy="7315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dirty="0">
                  <a:solidFill>
                    <a:schemeClr val="tx1"/>
                  </a:solidFill>
                </a:endParaRPr>
              </a:p>
            </p:txBody>
          </p:sp>
          <p:pic>
            <p:nvPicPr>
              <p:cNvPr id="28" name="Graphic 27" descr="Plant with solid fill">
                <a:extLst>
                  <a:ext uri="{FF2B5EF4-FFF2-40B4-BE49-F238E27FC236}">
                    <a16:creationId xmlns:a16="http://schemas.microsoft.com/office/drawing/2014/main" id="{10443D3A-310C-EB5A-2886-F9EAF7520F6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078906" y="2043908"/>
                <a:ext cx="694400" cy="685800"/>
              </a:xfrm>
              <a:prstGeom prst="rect">
                <a:avLst/>
              </a:prstGeom>
            </p:spPr>
          </p:pic>
        </p:grpSp>
        <p:grpSp>
          <p:nvGrpSpPr>
            <p:cNvPr id="101" name="Group 100">
              <a:extLst>
                <a:ext uri="{FF2B5EF4-FFF2-40B4-BE49-F238E27FC236}">
                  <a16:creationId xmlns:a16="http://schemas.microsoft.com/office/drawing/2014/main" id="{D788F62D-4322-F697-097B-ED3D0B58F972}"/>
                </a:ext>
              </a:extLst>
            </p:cNvPr>
            <p:cNvGrpSpPr/>
            <p:nvPr/>
          </p:nvGrpSpPr>
          <p:grpSpPr>
            <a:xfrm>
              <a:off x="6645007" y="3776943"/>
              <a:ext cx="731520" cy="731520"/>
              <a:chOff x="5776595" y="3528018"/>
              <a:chExt cx="731520" cy="731520"/>
            </a:xfrm>
          </p:grpSpPr>
          <p:sp>
            <p:nvSpPr>
              <p:cNvPr id="85" name="Oval 84">
                <a:extLst>
                  <a:ext uri="{FF2B5EF4-FFF2-40B4-BE49-F238E27FC236}">
                    <a16:creationId xmlns:a16="http://schemas.microsoft.com/office/drawing/2014/main" id="{BD94BFF2-025B-CBC9-4670-A42349793910}"/>
                  </a:ext>
                </a:extLst>
              </p:cNvPr>
              <p:cNvSpPr/>
              <p:nvPr/>
            </p:nvSpPr>
            <p:spPr>
              <a:xfrm>
                <a:off x="5776595" y="3528018"/>
                <a:ext cx="731520" cy="7315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grpSp>
            <p:nvGrpSpPr>
              <p:cNvPr id="100" name="Group 99">
                <a:extLst>
                  <a:ext uri="{FF2B5EF4-FFF2-40B4-BE49-F238E27FC236}">
                    <a16:creationId xmlns:a16="http://schemas.microsoft.com/office/drawing/2014/main" id="{E2BE5ACA-658A-89A6-9943-9F513457B769}"/>
                  </a:ext>
                </a:extLst>
              </p:cNvPr>
              <p:cNvGrpSpPr/>
              <p:nvPr/>
            </p:nvGrpSpPr>
            <p:grpSpPr>
              <a:xfrm>
                <a:off x="5827695" y="3561339"/>
                <a:ext cx="629321" cy="647255"/>
                <a:chOff x="5863320" y="3537515"/>
                <a:chExt cx="629321" cy="647255"/>
              </a:xfrm>
            </p:grpSpPr>
            <p:cxnSp>
              <p:nvCxnSpPr>
                <p:cNvPr id="95" name="Connector: Curved 94">
                  <a:extLst>
                    <a:ext uri="{FF2B5EF4-FFF2-40B4-BE49-F238E27FC236}">
                      <a16:creationId xmlns:a16="http://schemas.microsoft.com/office/drawing/2014/main" id="{8191334D-B68E-80F5-FC11-C8E03B009F4B}"/>
                    </a:ext>
                  </a:extLst>
                </p:cNvPr>
                <p:cNvCxnSpPr>
                  <a:cxnSpLocks/>
                </p:cNvCxnSpPr>
                <p:nvPr/>
              </p:nvCxnSpPr>
              <p:spPr>
                <a:xfrm rot="5400000" flipH="1" flipV="1">
                  <a:off x="5932916" y="4059560"/>
                  <a:ext cx="202293" cy="48127"/>
                </a:xfrm>
                <a:prstGeom prst="curvedConnector3">
                  <a:avLst>
                    <a:gd name="adj1" fmla="val 33135"/>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 name="Graphic 29" descr="Factory with solid fill">
                  <a:extLst>
                    <a:ext uri="{FF2B5EF4-FFF2-40B4-BE49-F238E27FC236}">
                      <a16:creationId xmlns:a16="http://schemas.microsoft.com/office/drawing/2014/main" id="{0611778C-C003-0FE7-C27B-D6C79F2E098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863320" y="3537515"/>
                  <a:ext cx="629321" cy="525170"/>
                </a:xfrm>
                <a:prstGeom prst="rect">
                  <a:avLst/>
                </a:prstGeom>
              </p:spPr>
            </p:pic>
            <p:cxnSp>
              <p:nvCxnSpPr>
                <p:cNvPr id="98" name="Connector: Curved 97">
                  <a:extLst>
                    <a:ext uri="{FF2B5EF4-FFF2-40B4-BE49-F238E27FC236}">
                      <a16:creationId xmlns:a16="http://schemas.microsoft.com/office/drawing/2014/main" id="{C8F0315D-0905-D6D2-FB24-A6B77D6DE3BB}"/>
                    </a:ext>
                  </a:extLst>
                </p:cNvPr>
                <p:cNvCxnSpPr>
                  <a:cxnSpLocks/>
                </p:cNvCxnSpPr>
                <p:nvPr/>
              </p:nvCxnSpPr>
              <p:spPr>
                <a:xfrm rot="5400000" flipH="1" flipV="1">
                  <a:off x="6042987" y="4059560"/>
                  <a:ext cx="202293" cy="48127"/>
                </a:xfrm>
                <a:prstGeom prst="curvedConnector3">
                  <a:avLst>
                    <a:gd name="adj1" fmla="val 33135"/>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ctor: Curved 98">
                  <a:extLst>
                    <a:ext uri="{FF2B5EF4-FFF2-40B4-BE49-F238E27FC236}">
                      <a16:creationId xmlns:a16="http://schemas.microsoft.com/office/drawing/2014/main" id="{5A32F766-306D-AE48-B87B-CB73E4184705}"/>
                    </a:ext>
                  </a:extLst>
                </p:cNvPr>
                <p:cNvCxnSpPr>
                  <a:cxnSpLocks/>
                </p:cNvCxnSpPr>
                <p:nvPr/>
              </p:nvCxnSpPr>
              <p:spPr>
                <a:xfrm rot="5400000" flipH="1" flipV="1">
                  <a:off x="6162658" y="4059560"/>
                  <a:ext cx="202293" cy="48127"/>
                </a:xfrm>
                <a:prstGeom prst="curvedConnector3">
                  <a:avLst>
                    <a:gd name="adj1" fmla="val 33135"/>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4" name="Group 103">
              <a:extLst>
                <a:ext uri="{FF2B5EF4-FFF2-40B4-BE49-F238E27FC236}">
                  <a16:creationId xmlns:a16="http://schemas.microsoft.com/office/drawing/2014/main" id="{BD8CBF5F-1BA3-E68D-03E4-3486915FCC74}"/>
                </a:ext>
              </a:extLst>
            </p:cNvPr>
            <p:cNvGrpSpPr/>
            <p:nvPr/>
          </p:nvGrpSpPr>
          <p:grpSpPr>
            <a:xfrm>
              <a:off x="8313524" y="3732933"/>
              <a:ext cx="731520" cy="731520"/>
              <a:chOff x="7709843" y="3589883"/>
              <a:chExt cx="731520" cy="731520"/>
            </a:xfrm>
          </p:grpSpPr>
          <p:sp>
            <p:nvSpPr>
              <p:cNvPr id="103" name="Oval 102">
                <a:extLst>
                  <a:ext uri="{FF2B5EF4-FFF2-40B4-BE49-F238E27FC236}">
                    <a16:creationId xmlns:a16="http://schemas.microsoft.com/office/drawing/2014/main" id="{41814395-181A-EF65-72A2-C1D6A15F2D46}"/>
                  </a:ext>
                </a:extLst>
              </p:cNvPr>
              <p:cNvSpPr/>
              <p:nvPr/>
            </p:nvSpPr>
            <p:spPr>
              <a:xfrm>
                <a:off x="7709843" y="3589883"/>
                <a:ext cx="731520" cy="7315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dirty="0">
                  <a:solidFill>
                    <a:schemeClr val="tx1"/>
                  </a:solidFill>
                </a:endParaRPr>
              </a:p>
            </p:txBody>
          </p:sp>
          <p:pic>
            <p:nvPicPr>
              <p:cNvPr id="47" name="Graphic 46" descr="Cow with solid fill">
                <a:extLst>
                  <a:ext uri="{FF2B5EF4-FFF2-40B4-BE49-F238E27FC236}">
                    <a16:creationId xmlns:a16="http://schemas.microsoft.com/office/drawing/2014/main" id="{5446929D-5928-2069-3939-A67035E4203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a:off x="7783522" y="3681170"/>
                <a:ext cx="573386" cy="583150"/>
              </a:xfrm>
              <a:prstGeom prst="rect">
                <a:avLst/>
              </a:prstGeom>
            </p:spPr>
          </p:pic>
        </p:grpSp>
        <p:grpSp>
          <p:nvGrpSpPr>
            <p:cNvPr id="106" name="Group 105">
              <a:extLst>
                <a:ext uri="{FF2B5EF4-FFF2-40B4-BE49-F238E27FC236}">
                  <a16:creationId xmlns:a16="http://schemas.microsoft.com/office/drawing/2014/main" id="{F0825B7B-5C25-3540-F2F6-9025A710DC12}"/>
                </a:ext>
              </a:extLst>
            </p:cNvPr>
            <p:cNvGrpSpPr/>
            <p:nvPr/>
          </p:nvGrpSpPr>
          <p:grpSpPr>
            <a:xfrm>
              <a:off x="9944429" y="3738292"/>
              <a:ext cx="731520" cy="731520"/>
              <a:chOff x="9116691" y="3615171"/>
              <a:chExt cx="731520" cy="731520"/>
            </a:xfrm>
          </p:grpSpPr>
          <p:sp>
            <p:nvSpPr>
              <p:cNvPr id="105" name="Oval 104">
                <a:extLst>
                  <a:ext uri="{FF2B5EF4-FFF2-40B4-BE49-F238E27FC236}">
                    <a16:creationId xmlns:a16="http://schemas.microsoft.com/office/drawing/2014/main" id="{4AF2D119-1B6B-5808-45E5-E51D71E064C3}"/>
                  </a:ext>
                </a:extLst>
              </p:cNvPr>
              <p:cNvSpPr/>
              <p:nvPr/>
            </p:nvSpPr>
            <p:spPr>
              <a:xfrm>
                <a:off x="9116691" y="3615171"/>
                <a:ext cx="731520" cy="7315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dirty="0">
                  <a:solidFill>
                    <a:schemeClr val="tx1"/>
                  </a:solidFill>
                </a:endParaRPr>
              </a:p>
            </p:txBody>
          </p:sp>
          <p:pic>
            <p:nvPicPr>
              <p:cNvPr id="49" name="Graphic 48" descr="Water with solid fill">
                <a:extLst>
                  <a:ext uri="{FF2B5EF4-FFF2-40B4-BE49-F238E27FC236}">
                    <a16:creationId xmlns:a16="http://schemas.microsoft.com/office/drawing/2014/main" id="{157A237B-D8D7-7638-474B-94A2B7A17C7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177604" y="3707538"/>
                <a:ext cx="609694" cy="602143"/>
              </a:xfrm>
              <a:prstGeom prst="rect">
                <a:avLst/>
              </a:prstGeom>
            </p:spPr>
          </p:pic>
        </p:grpSp>
      </p:grpSp>
    </p:spTree>
    <p:extLst>
      <p:ext uri="{BB962C8B-B14F-4D97-AF65-F5344CB8AC3E}">
        <p14:creationId xmlns:p14="http://schemas.microsoft.com/office/powerpoint/2010/main" val="3411416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1AD15F-B107-6F89-D34F-1DE61A3B3943}"/>
              </a:ext>
            </a:extLst>
          </p:cNvPr>
          <p:cNvSpPr>
            <a:spLocks noGrp="1"/>
          </p:cNvSpPr>
          <p:nvPr>
            <p:ph type="sldNum" sz="quarter" idx="12"/>
          </p:nvPr>
        </p:nvSpPr>
        <p:spPr/>
        <p:txBody>
          <a:bodyPr/>
          <a:lstStyle/>
          <a:p>
            <a:fld id="{9FBBB179-F8D5-C345-885D-36A3B3A51673}" type="slidenum">
              <a:rPr lang="en-US" smtClean="0"/>
              <a:t>19</a:t>
            </a:fld>
            <a:endParaRPr lang="en-US"/>
          </a:p>
        </p:txBody>
      </p:sp>
      <p:sp>
        <p:nvSpPr>
          <p:cNvPr id="3" name="Text Placeholder 2">
            <a:extLst>
              <a:ext uri="{FF2B5EF4-FFF2-40B4-BE49-F238E27FC236}">
                <a16:creationId xmlns:a16="http://schemas.microsoft.com/office/drawing/2014/main" id="{CDBC26F2-33E5-D531-7DFA-064105E6B34C}"/>
              </a:ext>
            </a:extLst>
          </p:cNvPr>
          <p:cNvSpPr>
            <a:spLocks noGrp="1"/>
          </p:cNvSpPr>
          <p:nvPr>
            <p:ph type="body" sz="quarter" idx="13"/>
          </p:nvPr>
        </p:nvSpPr>
        <p:spPr/>
        <p:txBody>
          <a:bodyPr/>
          <a:lstStyle/>
          <a:p>
            <a:r>
              <a:rPr lang="en-US"/>
              <a:t>Renewable Energy Overview </a:t>
            </a:r>
          </a:p>
        </p:txBody>
      </p:sp>
      <p:sp>
        <p:nvSpPr>
          <p:cNvPr id="4" name="Title 3">
            <a:extLst>
              <a:ext uri="{FF2B5EF4-FFF2-40B4-BE49-F238E27FC236}">
                <a16:creationId xmlns:a16="http://schemas.microsoft.com/office/drawing/2014/main" id="{A3B12D6F-CFBB-E3F9-88EE-84E6C625A4B1}"/>
              </a:ext>
            </a:extLst>
          </p:cNvPr>
          <p:cNvSpPr>
            <a:spLocks noGrp="1"/>
          </p:cNvSpPr>
          <p:nvPr>
            <p:ph type="title"/>
          </p:nvPr>
        </p:nvSpPr>
        <p:spPr/>
        <p:txBody>
          <a:bodyPr/>
          <a:lstStyle/>
          <a:p>
            <a:r>
              <a:rPr lang="en-US"/>
              <a:t>Benefits of Renewable Energy </a:t>
            </a:r>
          </a:p>
        </p:txBody>
      </p:sp>
      <p:sp>
        <p:nvSpPr>
          <p:cNvPr id="5" name="Content Placeholder 4">
            <a:extLst>
              <a:ext uri="{FF2B5EF4-FFF2-40B4-BE49-F238E27FC236}">
                <a16:creationId xmlns:a16="http://schemas.microsoft.com/office/drawing/2014/main" id="{55C7565D-652B-90E1-8E39-7305072FB05A}"/>
              </a:ext>
            </a:extLst>
          </p:cNvPr>
          <p:cNvSpPr>
            <a:spLocks noGrp="1"/>
          </p:cNvSpPr>
          <p:nvPr>
            <p:ph idx="1"/>
          </p:nvPr>
        </p:nvSpPr>
        <p:spPr>
          <a:xfrm>
            <a:off x="457200" y="4511691"/>
            <a:ext cx="11270361" cy="1845566"/>
          </a:xfrm>
        </p:spPr>
        <p:txBody>
          <a:bodyPr vert="horz" lIns="0" tIns="0" rIns="0" bIns="0" rtlCol="0" anchor="t">
            <a:noAutofit/>
          </a:bodyPr>
          <a:lstStyle/>
          <a:p>
            <a:pPr marL="285750" indent="-285750">
              <a:spcAft>
                <a:spcPts val="600"/>
              </a:spcAft>
              <a:buFont typeface="Arial" panose="020B0604020202020204" pitchFamily="34" charset="0"/>
              <a:buChar char="•"/>
            </a:pPr>
            <a:r>
              <a:rPr lang="en-US" sz="1500" dirty="0"/>
              <a:t>Due to technological innovations, the cost of green power projects has significantly declined</a:t>
            </a:r>
            <a:r>
              <a:rPr lang="en-US" sz="1500"/>
              <a:t> due to increased demand</a:t>
            </a:r>
            <a:r>
              <a:rPr lang="en-US" sz="1500" dirty="0"/>
              <a:t> and production</a:t>
            </a:r>
            <a:r>
              <a:rPr lang="en-US" sz="1500"/>
              <a:t>, resulting in</a:t>
            </a:r>
            <a:r>
              <a:rPr lang="en-US" sz="1500" dirty="0"/>
              <a:t> continued cost reductions.</a:t>
            </a:r>
            <a:endParaRPr lang="en-US" sz="1500">
              <a:cs typeface="Arial"/>
            </a:endParaRPr>
          </a:p>
          <a:p>
            <a:pPr marL="285750" indent="-285750">
              <a:spcAft>
                <a:spcPts val="600"/>
              </a:spcAft>
              <a:buFont typeface="Arial" panose="020B0604020202020204" pitchFamily="34" charset="0"/>
              <a:buChar char="•"/>
            </a:pPr>
            <a:r>
              <a:rPr lang="en-US" sz="1500" dirty="0"/>
              <a:t>Organizations that procure green power through long term contracts can mitigate purchased electricity prices overtime by locking in fixed costs and associated environmental attributes</a:t>
            </a:r>
            <a:r>
              <a:rPr lang="en-US" sz="1500"/>
              <a:t> </a:t>
            </a:r>
            <a:endParaRPr lang="en-US" sz="1500">
              <a:cs typeface="Arial"/>
            </a:endParaRPr>
          </a:p>
          <a:p>
            <a:pPr marL="285750" indent="-285750">
              <a:spcAft>
                <a:spcPts val="600"/>
              </a:spcAft>
              <a:buFont typeface="Arial" panose="020B0604020202020204" pitchFamily="34" charset="0"/>
              <a:buChar char="•"/>
            </a:pPr>
            <a:r>
              <a:rPr lang="en-US" sz="1500" dirty="0"/>
              <a:t>Increase reliability and security of supply for specific facilities or processes with on site renewables. Mitigate </a:t>
            </a:r>
            <a:r>
              <a:rPr lang="en-US" sz="1500"/>
              <a:t>the </a:t>
            </a:r>
            <a:r>
              <a:rPr lang="en-US" sz="1500" dirty="0"/>
              <a:t>impact of supply </a:t>
            </a:r>
            <a:r>
              <a:rPr lang="en-US" sz="1500"/>
              <a:t>uptions </a:t>
            </a:r>
            <a:r>
              <a:rPr lang="en-US" sz="1500" dirty="0"/>
              <a:t>due to logistics challenges or natural disasters. When paired with storage solutions, renewables can improve supply reliability and resiliency in times of local power outages.</a:t>
            </a:r>
            <a:r>
              <a:rPr lang="en-US" sz="1500"/>
              <a:t> </a:t>
            </a:r>
            <a:endParaRPr lang="en-US" sz="1600" dirty="0"/>
          </a:p>
          <a:p>
            <a:pPr>
              <a:spcAft>
                <a:spcPts val="600"/>
              </a:spcAft>
            </a:pPr>
            <a:endParaRPr lang="en-US" sz="1600" dirty="0"/>
          </a:p>
          <a:p>
            <a:pPr marL="342900" indent="-342900">
              <a:spcAft>
                <a:spcPts val="600"/>
              </a:spcAft>
              <a:buFont typeface="Arial" panose="020B0604020202020204" pitchFamily="34" charset="0"/>
              <a:buChar char="•"/>
            </a:pPr>
            <a:endParaRPr lang="en-US" sz="1600" dirty="0"/>
          </a:p>
          <a:p>
            <a:pPr marL="342900" indent="-342900">
              <a:spcAft>
                <a:spcPts val="600"/>
              </a:spcAft>
              <a:buFont typeface="Arial" panose="020B0604020202020204" pitchFamily="34" charset="0"/>
              <a:buChar char="•"/>
            </a:pPr>
            <a:endParaRPr lang="en-US" sz="1600" dirty="0"/>
          </a:p>
          <a:p>
            <a:pPr marL="342900" indent="-342900">
              <a:spcAft>
                <a:spcPts val="600"/>
              </a:spcAft>
              <a:buFont typeface="Arial" panose="020B0604020202020204" pitchFamily="34" charset="0"/>
              <a:buChar char="•"/>
            </a:pPr>
            <a:endParaRPr lang="en-US" sz="1800" dirty="0"/>
          </a:p>
        </p:txBody>
      </p:sp>
      <p:sp>
        <p:nvSpPr>
          <p:cNvPr id="6" name="Rectangle 5">
            <a:extLst>
              <a:ext uri="{FF2B5EF4-FFF2-40B4-BE49-F238E27FC236}">
                <a16:creationId xmlns:a16="http://schemas.microsoft.com/office/drawing/2014/main" id="{22387488-AAAC-E610-AD5C-9823813A93EA}"/>
              </a:ext>
            </a:extLst>
          </p:cNvPr>
          <p:cNvSpPr/>
          <p:nvPr/>
        </p:nvSpPr>
        <p:spPr>
          <a:xfrm>
            <a:off x="449960" y="1131787"/>
            <a:ext cx="9058311" cy="3857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US" sz="1800" b="1">
                <a:solidFill>
                  <a:schemeClr val="accent2"/>
                </a:solidFill>
              </a:rPr>
              <a:t>Reduce organizational carbon footprint</a:t>
            </a:r>
          </a:p>
        </p:txBody>
      </p:sp>
      <p:sp>
        <p:nvSpPr>
          <p:cNvPr id="8" name="TextBox 7">
            <a:extLst>
              <a:ext uri="{FF2B5EF4-FFF2-40B4-BE49-F238E27FC236}">
                <a16:creationId xmlns:a16="http://schemas.microsoft.com/office/drawing/2014/main" id="{BB805F14-2982-3F4D-DF30-7BBE3F6153F4}"/>
              </a:ext>
            </a:extLst>
          </p:cNvPr>
          <p:cNvSpPr txBox="1"/>
          <p:nvPr/>
        </p:nvSpPr>
        <p:spPr>
          <a:xfrm>
            <a:off x="449962" y="1541635"/>
            <a:ext cx="9058312" cy="938719"/>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500"/>
              <a:t>Achieve GHG reduction and Net Zero goals</a:t>
            </a:r>
          </a:p>
          <a:p>
            <a:pPr marL="285750" indent="-285750">
              <a:spcAft>
                <a:spcPts val="600"/>
              </a:spcAft>
              <a:buFont typeface="Arial" panose="020B0604020202020204" pitchFamily="34" charset="0"/>
              <a:buChar char="•"/>
            </a:pPr>
            <a:r>
              <a:rPr lang="en-US" sz="1500"/>
              <a:t>Directly impact Scope 2 market-based emissions</a:t>
            </a:r>
          </a:p>
          <a:p>
            <a:pPr marL="285750" indent="-285750">
              <a:spcAft>
                <a:spcPts val="600"/>
              </a:spcAft>
              <a:buFont typeface="Arial" panose="020B0604020202020204" pitchFamily="34" charset="0"/>
              <a:buChar char="•"/>
            </a:pPr>
            <a:r>
              <a:rPr lang="en-US" sz="1500"/>
              <a:t>When paired with energy efficiency efforts, can also reduce costs</a:t>
            </a:r>
          </a:p>
        </p:txBody>
      </p:sp>
      <p:sp>
        <p:nvSpPr>
          <p:cNvPr id="9" name="Rectangle 8">
            <a:extLst>
              <a:ext uri="{FF2B5EF4-FFF2-40B4-BE49-F238E27FC236}">
                <a16:creationId xmlns:a16="http://schemas.microsoft.com/office/drawing/2014/main" id="{9F34BC1C-0D4F-1B3E-5E05-145FF44DB748}"/>
              </a:ext>
            </a:extLst>
          </p:cNvPr>
          <p:cNvSpPr/>
          <p:nvPr/>
        </p:nvSpPr>
        <p:spPr>
          <a:xfrm>
            <a:off x="449961" y="2612532"/>
            <a:ext cx="11277600" cy="3857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1200"/>
              </a:spcBef>
              <a:spcAft>
                <a:spcPts val="600"/>
              </a:spcAft>
            </a:pPr>
            <a:r>
              <a:rPr lang="en-US" sz="1800" b="1">
                <a:solidFill>
                  <a:schemeClr val="accent2"/>
                </a:solidFill>
              </a:rPr>
              <a:t>Reduce air pollution and environmental impacts on water</a:t>
            </a:r>
          </a:p>
        </p:txBody>
      </p:sp>
      <p:sp>
        <p:nvSpPr>
          <p:cNvPr id="10" name="Rectangle 9">
            <a:extLst>
              <a:ext uri="{FF2B5EF4-FFF2-40B4-BE49-F238E27FC236}">
                <a16:creationId xmlns:a16="http://schemas.microsoft.com/office/drawing/2014/main" id="{BA0E4917-80FF-3785-9723-96EDFDB220C0}"/>
              </a:ext>
            </a:extLst>
          </p:cNvPr>
          <p:cNvSpPr/>
          <p:nvPr/>
        </p:nvSpPr>
        <p:spPr>
          <a:xfrm>
            <a:off x="457200" y="4093276"/>
            <a:ext cx="11277600" cy="3857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1200"/>
              </a:spcBef>
              <a:spcAft>
                <a:spcPts val="600"/>
              </a:spcAft>
            </a:pPr>
            <a:r>
              <a:rPr lang="en-US" sz="1800" b="1">
                <a:solidFill>
                  <a:schemeClr val="accent2"/>
                </a:solidFill>
              </a:rPr>
              <a:t>Manage electricity prices and supply disruptions</a:t>
            </a:r>
          </a:p>
        </p:txBody>
      </p:sp>
      <p:sp>
        <p:nvSpPr>
          <p:cNvPr id="12" name="TextBox 11">
            <a:extLst>
              <a:ext uri="{FF2B5EF4-FFF2-40B4-BE49-F238E27FC236}">
                <a16:creationId xmlns:a16="http://schemas.microsoft.com/office/drawing/2014/main" id="{40CCF733-022D-A032-5691-ED67B896A880}"/>
              </a:ext>
            </a:extLst>
          </p:cNvPr>
          <p:cNvSpPr txBox="1"/>
          <p:nvPr/>
        </p:nvSpPr>
        <p:spPr>
          <a:xfrm>
            <a:off x="449961" y="3020358"/>
            <a:ext cx="11444122" cy="938719"/>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500" dirty="0"/>
              <a:t>Improve relationships with your local communities</a:t>
            </a:r>
          </a:p>
          <a:p>
            <a:pPr marL="285750" indent="-285750">
              <a:spcAft>
                <a:spcPts val="600"/>
              </a:spcAft>
              <a:buFont typeface="Arial" panose="020B0604020202020204" pitchFamily="34" charset="0"/>
              <a:buChar char="•"/>
            </a:pPr>
            <a:r>
              <a:rPr lang="en-US" sz="1500" dirty="0"/>
              <a:t>Green power generates fewer emissions than conventional power, helping to protect human health and the environment</a:t>
            </a:r>
          </a:p>
          <a:p>
            <a:pPr marL="285750" indent="-285750">
              <a:spcAft>
                <a:spcPts val="600"/>
              </a:spcAft>
              <a:buFont typeface="Arial" panose="020B0604020202020204" pitchFamily="34" charset="0"/>
              <a:buChar char="•"/>
            </a:pPr>
            <a:r>
              <a:rPr lang="en-US" sz="1500" dirty="0"/>
              <a:t>Many green power technologies do not consume water and have a negligible impact on local aquatic ecosystems</a:t>
            </a:r>
          </a:p>
        </p:txBody>
      </p:sp>
      <p:pic>
        <p:nvPicPr>
          <p:cNvPr id="13" name="Picture 12" descr="A picture containing graphics, clipart, font, white&#10;&#10;Description automatically generated">
            <a:extLst>
              <a:ext uri="{FF2B5EF4-FFF2-40B4-BE49-F238E27FC236}">
                <a16:creationId xmlns:a16="http://schemas.microsoft.com/office/drawing/2014/main" id="{F78152E5-628F-679D-77DD-0F2BF63D7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26" y="228600"/>
            <a:ext cx="2049743" cy="2049743"/>
          </a:xfrm>
          <a:prstGeom prst="rect">
            <a:avLst/>
          </a:prstGeom>
        </p:spPr>
      </p:pic>
    </p:spTree>
    <p:extLst>
      <p:ext uri="{BB962C8B-B14F-4D97-AF65-F5344CB8AC3E}">
        <p14:creationId xmlns:p14="http://schemas.microsoft.com/office/powerpoint/2010/main" val="2969908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50C1-0297-A44C-8681-CD42AB9C4575}"/>
              </a:ext>
            </a:extLst>
          </p:cNvPr>
          <p:cNvSpPr>
            <a:spLocks noGrp="1"/>
          </p:cNvSpPr>
          <p:nvPr>
            <p:ph type="title"/>
          </p:nvPr>
        </p:nvSpPr>
        <p:spPr/>
        <p:txBody>
          <a:bodyPr/>
          <a:lstStyle/>
          <a:p>
            <a:r>
              <a:rPr lang="en-US"/>
              <a:t>Information security</a:t>
            </a:r>
          </a:p>
        </p:txBody>
      </p:sp>
      <p:sp>
        <p:nvSpPr>
          <p:cNvPr id="3" name="Content Placeholder 2">
            <a:extLst>
              <a:ext uri="{FF2B5EF4-FFF2-40B4-BE49-F238E27FC236}">
                <a16:creationId xmlns:a16="http://schemas.microsoft.com/office/drawing/2014/main" id="{D8D1D929-3663-C747-A037-3A495153D344}"/>
              </a:ext>
            </a:extLst>
          </p:cNvPr>
          <p:cNvSpPr>
            <a:spLocks noGrp="1"/>
          </p:cNvSpPr>
          <p:nvPr>
            <p:ph idx="1"/>
          </p:nvPr>
        </p:nvSpPr>
        <p:spPr/>
        <p:txBody>
          <a:bodyPr/>
          <a:lstStyle/>
          <a:p>
            <a:r>
              <a:rPr lang="en-US"/>
              <a:t>This presentation contains Corning information and is intended solely for those with a need to know. It may not be distributed, in whole or part, in any form by any means, or by any person or organization without authorization from Corning Incorporated.</a:t>
            </a:r>
          </a:p>
        </p:txBody>
      </p:sp>
    </p:spTree>
    <p:extLst>
      <p:ext uri="{BB962C8B-B14F-4D97-AF65-F5344CB8AC3E}">
        <p14:creationId xmlns:p14="http://schemas.microsoft.com/office/powerpoint/2010/main" val="593397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A913-94A3-1820-7900-5686689CF892}"/>
              </a:ext>
            </a:extLst>
          </p:cNvPr>
          <p:cNvSpPr>
            <a:spLocks noGrp="1"/>
          </p:cNvSpPr>
          <p:nvPr>
            <p:ph type="ctrTitle"/>
          </p:nvPr>
        </p:nvSpPr>
        <p:spPr/>
        <p:txBody>
          <a:bodyPr/>
          <a:lstStyle/>
          <a:p>
            <a:r>
              <a:rPr lang="en-US"/>
              <a:t>Target Setting </a:t>
            </a:r>
          </a:p>
        </p:txBody>
      </p:sp>
    </p:spTree>
    <p:extLst>
      <p:ext uri="{BB962C8B-B14F-4D97-AF65-F5344CB8AC3E}">
        <p14:creationId xmlns:p14="http://schemas.microsoft.com/office/powerpoint/2010/main" val="2173940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AEB9E8-A254-BB8B-EE1C-A19450441E3C}"/>
              </a:ext>
            </a:extLst>
          </p:cNvPr>
          <p:cNvSpPr>
            <a:spLocks noGrp="1"/>
          </p:cNvSpPr>
          <p:nvPr>
            <p:ph type="sldNum" sz="quarter" idx="12"/>
          </p:nvPr>
        </p:nvSpPr>
        <p:spPr/>
        <p:txBody>
          <a:bodyPr/>
          <a:lstStyle/>
          <a:p>
            <a:fld id="{9FBBB179-F8D5-C345-885D-36A3B3A51673}" type="slidenum">
              <a:rPr lang="en-US" smtClean="0"/>
              <a:t>21</a:t>
            </a:fld>
            <a:endParaRPr lang="en-US"/>
          </a:p>
        </p:txBody>
      </p:sp>
      <p:sp>
        <p:nvSpPr>
          <p:cNvPr id="5" name="Content Placeholder 4">
            <a:extLst>
              <a:ext uri="{FF2B5EF4-FFF2-40B4-BE49-F238E27FC236}">
                <a16:creationId xmlns:a16="http://schemas.microsoft.com/office/drawing/2014/main" id="{078BFA8B-A83D-F4A5-54E1-BD88771C6CB4}"/>
              </a:ext>
            </a:extLst>
          </p:cNvPr>
          <p:cNvSpPr>
            <a:spLocks noGrp="1"/>
          </p:cNvSpPr>
          <p:nvPr>
            <p:ph idx="1"/>
          </p:nvPr>
        </p:nvSpPr>
        <p:spPr>
          <a:xfrm>
            <a:off x="457200" y="1790700"/>
            <a:ext cx="6439989" cy="4381500"/>
          </a:xfrm>
        </p:spPr>
        <p:txBody>
          <a:bodyPr/>
          <a:lstStyle/>
          <a:p>
            <a:r>
              <a:rPr lang="en-US" b="1" dirty="0">
                <a:solidFill>
                  <a:schemeClr val="bg1"/>
                </a:solidFill>
              </a:rPr>
              <a:t>Question: </a:t>
            </a:r>
          </a:p>
          <a:p>
            <a:r>
              <a:rPr lang="en-US" dirty="0">
                <a:solidFill>
                  <a:schemeClr val="bg1"/>
                </a:solidFill>
              </a:rPr>
              <a:t>Does your organization have a renewable energy target? Are there ambitions to set one?</a:t>
            </a:r>
          </a:p>
          <a:p>
            <a:r>
              <a:rPr lang="en-US" i="1" dirty="0">
                <a:solidFill>
                  <a:schemeClr val="bg1"/>
                </a:solidFill>
              </a:rPr>
              <a:t> </a:t>
            </a:r>
          </a:p>
          <a:p>
            <a:r>
              <a:rPr lang="en-US" sz="1400" i="1" dirty="0">
                <a:solidFill>
                  <a:schemeClr val="bg1"/>
                </a:solidFill>
              </a:rPr>
              <a:t>Please type your answer into the chat box</a:t>
            </a:r>
          </a:p>
        </p:txBody>
      </p:sp>
      <p:sp>
        <p:nvSpPr>
          <p:cNvPr id="7" name="Title 6">
            <a:extLst>
              <a:ext uri="{FF2B5EF4-FFF2-40B4-BE49-F238E27FC236}">
                <a16:creationId xmlns:a16="http://schemas.microsoft.com/office/drawing/2014/main" id="{BEE9A44A-C607-C32C-BF75-40CBD6AD2BF9}"/>
              </a:ext>
            </a:extLst>
          </p:cNvPr>
          <p:cNvSpPr>
            <a:spLocks noGrp="1"/>
          </p:cNvSpPr>
          <p:nvPr>
            <p:ph type="title"/>
          </p:nvPr>
        </p:nvSpPr>
        <p:spPr/>
        <p:txBody>
          <a:bodyPr/>
          <a:lstStyle/>
          <a:p>
            <a:r>
              <a:rPr lang="en-US" dirty="0">
                <a:solidFill>
                  <a:schemeClr val="bg1"/>
                </a:solidFill>
              </a:rPr>
              <a:t>Poll the Audience </a:t>
            </a:r>
            <a:br>
              <a:rPr lang="en-US" dirty="0">
                <a:solidFill>
                  <a:schemeClr val="bg1"/>
                </a:solidFill>
              </a:rPr>
            </a:br>
            <a:r>
              <a:rPr lang="en-US" sz="1600" dirty="0">
                <a:solidFill>
                  <a:schemeClr val="bg1"/>
                </a:solidFill>
              </a:rPr>
              <a:t>Renewable Energy Training </a:t>
            </a:r>
            <a:endParaRPr lang="en-US" dirty="0">
              <a:solidFill>
                <a:schemeClr val="bg1"/>
              </a:solidFill>
            </a:endParaRPr>
          </a:p>
        </p:txBody>
      </p:sp>
      <p:pic>
        <p:nvPicPr>
          <p:cNvPr id="9" name="Picture 8" descr="A picture containing graphics, clipart, font, white&#10;&#10;Description automatically generated">
            <a:extLst>
              <a:ext uri="{FF2B5EF4-FFF2-40B4-BE49-F238E27FC236}">
                <a16:creationId xmlns:a16="http://schemas.microsoft.com/office/drawing/2014/main" id="{B74DF83C-07D1-E2E7-E184-7BEE663EC7B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8936" y1="31777" x2="68936" y2="31777"/>
                        <a14:foregroundMark x1="43904" y1="87808" x2="43904" y2="87808"/>
                        <a14:foregroundMark x1="45590" y1="55966" x2="45590" y2="55966"/>
                        <a14:foregroundMark x1="36641" y1="55123" x2="36641" y2="55123"/>
                        <a14:foregroundMark x1="50713" y1="50454" x2="50713" y2="50454"/>
                      </a14:backgroundRemoval>
                    </a14:imgEffect>
                  </a14:imgLayer>
                </a14:imgProps>
              </a:ext>
              <a:ext uri="{28A0092B-C50C-407E-A947-70E740481C1C}">
                <a14:useLocalDpi xmlns:a14="http://schemas.microsoft.com/office/drawing/2010/main" val="0"/>
              </a:ext>
            </a:extLst>
          </a:blip>
          <a:stretch>
            <a:fillRect/>
          </a:stretch>
        </p:blipFill>
        <p:spPr>
          <a:xfrm>
            <a:off x="10789615" y="0"/>
            <a:ext cx="1402385" cy="1402385"/>
          </a:xfrm>
          <a:prstGeom prst="rect">
            <a:avLst/>
          </a:prstGeom>
        </p:spPr>
      </p:pic>
    </p:spTree>
    <p:extLst>
      <p:ext uri="{BB962C8B-B14F-4D97-AF65-F5344CB8AC3E}">
        <p14:creationId xmlns:p14="http://schemas.microsoft.com/office/powerpoint/2010/main" val="106511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16CD63-633F-56AB-C54E-6EEAE32B915C}"/>
              </a:ext>
            </a:extLst>
          </p:cNvPr>
          <p:cNvSpPr>
            <a:spLocks noGrp="1"/>
          </p:cNvSpPr>
          <p:nvPr>
            <p:ph type="sldNum" sz="quarter" idx="12"/>
          </p:nvPr>
        </p:nvSpPr>
        <p:spPr>
          <a:xfrm>
            <a:off x="11558016" y="6519672"/>
            <a:ext cx="409575" cy="341078"/>
          </a:xfrm>
        </p:spPr>
        <p:txBody>
          <a:bodyPr wrap="none" anchor="t">
            <a:normAutofit/>
          </a:bodyPr>
          <a:lstStyle/>
          <a:p>
            <a:pPr>
              <a:spcAft>
                <a:spcPts val="600"/>
              </a:spcAft>
            </a:pPr>
            <a:fld id="{9FBBB179-F8D5-C345-885D-36A3B3A51673}" type="slidenum">
              <a:rPr lang="en-US" smtClean="0"/>
              <a:pPr>
                <a:spcAft>
                  <a:spcPts val="600"/>
                </a:spcAft>
              </a:pPr>
              <a:t>22</a:t>
            </a:fld>
            <a:endParaRPr lang="en-US"/>
          </a:p>
        </p:txBody>
      </p:sp>
      <p:sp>
        <p:nvSpPr>
          <p:cNvPr id="17" name="Text Placeholder 2">
            <a:extLst>
              <a:ext uri="{FF2B5EF4-FFF2-40B4-BE49-F238E27FC236}">
                <a16:creationId xmlns:a16="http://schemas.microsoft.com/office/drawing/2014/main" id="{E391FC86-4653-6B0A-3183-C7CC952F2E34}"/>
              </a:ext>
            </a:extLst>
          </p:cNvPr>
          <p:cNvSpPr>
            <a:spLocks noGrp="1"/>
          </p:cNvSpPr>
          <p:nvPr>
            <p:ph type="body" sz="quarter" idx="13"/>
          </p:nvPr>
        </p:nvSpPr>
        <p:spPr>
          <a:xfrm>
            <a:off x="6437376" y="228600"/>
            <a:ext cx="5522976" cy="314325"/>
          </a:xfrm>
        </p:spPr>
        <p:txBody>
          <a:bodyPr/>
          <a:lstStyle/>
          <a:p>
            <a:r>
              <a:rPr lang="en-US"/>
              <a:t>Target Setting </a:t>
            </a:r>
          </a:p>
        </p:txBody>
      </p:sp>
      <p:sp>
        <p:nvSpPr>
          <p:cNvPr id="4" name="Title 3">
            <a:extLst>
              <a:ext uri="{FF2B5EF4-FFF2-40B4-BE49-F238E27FC236}">
                <a16:creationId xmlns:a16="http://schemas.microsoft.com/office/drawing/2014/main" id="{AEE05B29-A05F-28BD-6B38-ABA22ED6AF35}"/>
              </a:ext>
            </a:extLst>
          </p:cNvPr>
          <p:cNvSpPr>
            <a:spLocks noGrp="1"/>
          </p:cNvSpPr>
          <p:nvPr>
            <p:ph type="title"/>
          </p:nvPr>
        </p:nvSpPr>
        <p:spPr>
          <a:xfrm>
            <a:off x="6437376" y="571501"/>
            <a:ext cx="5522976" cy="495300"/>
          </a:xfrm>
        </p:spPr>
        <p:txBody>
          <a:bodyPr anchor="t">
            <a:normAutofit fontScale="90000"/>
          </a:bodyPr>
          <a:lstStyle/>
          <a:p>
            <a:r>
              <a:rPr lang="en-US" sz="2600"/>
              <a:t>Renewable Energy Target Setting  </a:t>
            </a:r>
            <a:br>
              <a:rPr lang="en-US" sz="2600"/>
            </a:br>
            <a:endParaRPr lang="en-US" sz="2600"/>
          </a:p>
        </p:txBody>
      </p:sp>
      <p:sp>
        <p:nvSpPr>
          <p:cNvPr id="6" name="Content Placeholder 1">
            <a:extLst>
              <a:ext uri="{FF2B5EF4-FFF2-40B4-BE49-F238E27FC236}">
                <a16:creationId xmlns:a16="http://schemas.microsoft.com/office/drawing/2014/main" id="{EDB91227-EEED-C87D-43C8-C46FA908EC5D}"/>
              </a:ext>
            </a:extLst>
          </p:cNvPr>
          <p:cNvSpPr>
            <a:spLocks noGrp="1"/>
          </p:cNvSpPr>
          <p:nvPr>
            <p:ph idx="1"/>
          </p:nvPr>
        </p:nvSpPr>
        <p:spPr>
          <a:xfrm>
            <a:off x="6437376" y="2192781"/>
            <a:ext cx="5522976" cy="3076575"/>
          </a:xfrm>
        </p:spPr>
        <p:txBody>
          <a:bodyPr>
            <a:noAutofit/>
          </a:bodyPr>
          <a:lstStyle/>
          <a:p>
            <a:pPr>
              <a:lnSpc>
                <a:spcPct val="90000"/>
              </a:lnSpc>
            </a:pPr>
            <a:r>
              <a:rPr lang="en-US" sz="1800" b="1" dirty="0"/>
              <a:t>To determine the best-fit goal structure for your organization: </a:t>
            </a:r>
          </a:p>
          <a:p>
            <a:pPr lvl="1">
              <a:lnSpc>
                <a:spcPct val="90000"/>
              </a:lnSpc>
              <a:buClr>
                <a:schemeClr val="accent2"/>
              </a:buClr>
            </a:pPr>
            <a:r>
              <a:rPr lang="en-US" sz="1800" dirty="0"/>
              <a:t>Understand your organization’s energy needs</a:t>
            </a:r>
          </a:p>
          <a:p>
            <a:pPr lvl="1">
              <a:lnSpc>
                <a:spcPct val="90000"/>
              </a:lnSpc>
              <a:buClr>
                <a:schemeClr val="accent2"/>
              </a:buClr>
            </a:pPr>
            <a:r>
              <a:rPr lang="en-US" sz="1800" dirty="0"/>
              <a:t>Align with other corporate goals to understand renewable energy’s contribution to goal achievement</a:t>
            </a:r>
          </a:p>
          <a:p>
            <a:pPr lvl="1">
              <a:lnSpc>
                <a:spcPct val="90000"/>
              </a:lnSpc>
              <a:buClr>
                <a:schemeClr val="accent2"/>
              </a:buClr>
            </a:pPr>
            <a:r>
              <a:rPr lang="en-US" sz="1800" dirty="0"/>
              <a:t>Complete and socialize industry and peer benchmarks </a:t>
            </a:r>
          </a:p>
          <a:p>
            <a:pPr lvl="1">
              <a:lnSpc>
                <a:spcPct val="90000"/>
              </a:lnSpc>
              <a:buClr>
                <a:schemeClr val="accent2"/>
              </a:buClr>
            </a:pPr>
            <a:r>
              <a:rPr lang="en-US" sz="1800" dirty="0"/>
              <a:t>Engage with finance to understand financing options </a:t>
            </a:r>
          </a:p>
          <a:p>
            <a:pPr lvl="1">
              <a:lnSpc>
                <a:spcPct val="90000"/>
              </a:lnSpc>
              <a:buClr>
                <a:schemeClr val="accent2"/>
              </a:buClr>
            </a:pPr>
            <a:r>
              <a:rPr lang="en-US" sz="1800" dirty="0"/>
              <a:t>Engage with your legal team to understand risk </a:t>
            </a:r>
          </a:p>
        </p:txBody>
      </p:sp>
      <p:pic>
        <p:nvPicPr>
          <p:cNvPr id="23" name="Picture Placeholder 22" descr="Rows of solar panels">
            <a:extLst>
              <a:ext uri="{FF2B5EF4-FFF2-40B4-BE49-F238E27FC236}">
                <a16:creationId xmlns:a16="http://schemas.microsoft.com/office/drawing/2014/main" id="{EB0ECF8F-158E-AAF2-498E-E5E50798D564}"/>
              </a:ext>
            </a:extLst>
          </p:cNvPr>
          <p:cNvPicPr>
            <a:picLocks noGrp="1" noChangeAspect="1"/>
          </p:cNvPicPr>
          <p:nvPr>
            <p:ph type="pic" sz="quarter" idx="15"/>
          </p:nvPr>
        </p:nvPicPr>
        <p:blipFill rotWithShape="1">
          <a:blip r:embed="rId3"/>
          <a:srcRect l="5460" r="28122"/>
          <a:stretch/>
        </p:blipFill>
        <p:spPr>
          <a:xfrm>
            <a:off x="0" y="0"/>
            <a:ext cx="6102477" cy="6125227"/>
          </a:xfrm>
        </p:spPr>
      </p:pic>
      <p:sp>
        <p:nvSpPr>
          <p:cNvPr id="21" name="TextBox 20">
            <a:extLst>
              <a:ext uri="{FF2B5EF4-FFF2-40B4-BE49-F238E27FC236}">
                <a16:creationId xmlns:a16="http://schemas.microsoft.com/office/drawing/2014/main" id="{49B11BD1-892F-0FB4-7991-D7E08FF41C87}"/>
              </a:ext>
            </a:extLst>
          </p:cNvPr>
          <p:cNvSpPr txBox="1"/>
          <p:nvPr/>
        </p:nvSpPr>
        <p:spPr>
          <a:xfrm>
            <a:off x="6334125" y="947738"/>
            <a:ext cx="5857875" cy="840230"/>
          </a:xfrm>
          <a:prstGeom prst="rect">
            <a:avLst/>
          </a:prstGeom>
          <a:noFill/>
        </p:spPr>
        <p:txBody>
          <a:bodyPr wrap="square">
            <a:spAutoFit/>
          </a:bodyPr>
          <a:lstStyle/>
          <a:p>
            <a:pPr>
              <a:lnSpc>
                <a:spcPct val="90000"/>
              </a:lnSpc>
            </a:pPr>
            <a:r>
              <a:rPr lang="en-US" sz="1800" dirty="0"/>
              <a:t>A renewable </a:t>
            </a:r>
            <a:r>
              <a:rPr lang="en-US" dirty="0"/>
              <a:t>e</a:t>
            </a:r>
            <a:r>
              <a:rPr lang="en-US" sz="1800" dirty="0"/>
              <a:t>nergy targets can be a component of other enterprise sustainability goals or a stand-alone target </a:t>
            </a:r>
          </a:p>
        </p:txBody>
      </p:sp>
      <p:pic>
        <p:nvPicPr>
          <p:cNvPr id="24" name="Picture 23" descr="A picture containing graphics, clipart, font, white&#10;&#10;Description automatically generated">
            <a:extLst>
              <a:ext uri="{FF2B5EF4-FFF2-40B4-BE49-F238E27FC236}">
                <a16:creationId xmlns:a16="http://schemas.microsoft.com/office/drawing/2014/main" id="{5843C745-0874-F043-2532-CAA132EFB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Tree>
    <p:extLst>
      <p:ext uri="{BB962C8B-B14F-4D97-AF65-F5344CB8AC3E}">
        <p14:creationId xmlns:p14="http://schemas.microsoft.com/office/powerpoint/2010/main" val="4227175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DCAEF6-6725-A6FE-C985-6CED1FA6F872}"/>
              </a:ext>
            </a:extLst>
          </p:cNvPr>
          <p:cNvSpPr>
            <a:spLocks noGrp="1"/>
          </p:cNvSpPr>
          <p:nvPr>
            <p:ph type="sldNum" sz="quarter" idx="12"/>
          </p:nvPr>
        </p:nvSpPr>
        <p:spPr/>
        <p:txBody>
          <a:bodyPr/>
          <a:lstStyle/>
          <a:p>
            <a:fld id="{9FBBB179-F8D5-C345-885D-36A3B3A51673}" type="slidenum">
              <a:rPr lang="en-US" smtClean="0"/>
              <a:t>23</a:t>
            </a:fld>
            <a:endParaRPr lang="en-US"/>
          </a:p>
        </p:txBody>
      </p:sp>
      <p:sp>
        <p:nvSpPr>
          <p:cNvPr id="3" name="Text Placeholder 2">
            <a:extLst>
              <a:ext uri="{FF2B5EF4-FFF2-40B4-BE49-F238E27FC236}">
                <a16:creationId xmlns:a16="http://schemas.microsoft.com/office/drawing/2014/main" id="{4C2C4FB0-F59A-E052-2FB5-A3ADDB6F2253}"/>
              </a:ext>
            </a:extLst>
          </p:cNvPr>
          <p:cNvSpPr>
            <a:spLocks noGrp="1"/>
          </p:cNvSpPr>
          <p:nvPr>
            <p:ph type="body" sz="quarter" idx="13"/>
          </p:nvPr>
        </p:nvSpPr>
        <p:spPr/>
        <p:txBody>
          <a:bodyPr/>
          <a:lstStyle/>
          <a:p>
            <a:r>
              <a:rPr lang="en-US" dirty="0"/>
              <a:t>Target Setting </a:t>
            </a:r>
          </a:p>
        </p:txBody>
      </p:sp>
      <p:sp>
        <p:nvSpPr>
          <p:cNvPr id="4" name="Title 3">
            <a:extLst>
              <a:ext uri="{FF2B5EF4-FFF2-40B4-BE49-F238E27FC236}">
                <a16:creationId xmlns:a16="http://schemas.microsoft.com/office/drawing/2014/main" id="{189FB3B5-AEF8-9097-DF69-2E78C98AACB3}"/>
              </a:ext>
            </a:extLst>
          </p:cNvPr>
          <p:cNvSpPr>
            <a:spLocks noGrp="1"/>
          </p:cNvSpPr>
          <p:nvPr>
            <p:ph type="title"/>
          </p:nvPr>
        </p:nvSpPr>
        <p:spPr/>
        <p:txBody>
          <a:bodyPr/>
          <a:lstStyle/>
          <a:p>
            <a:r>
              <a:rPr lang="en-US"/>
              <a:t>Stakeholder Engagements </a:t>
            </a:r>
          </a:p>
        </p:txBody>
      </p:sp>
      <p:sp>
        <p:nvSpPr>
          <p:cNvPr id="5" name="Content Placeholder 4">
            <a:extLst>
              <a:ext uri="{FF2B5EF4-FFF2-40B4-BE49-F238E27FC236}">
                <a16:creationId xmlns:a16="http://schemas.microsoft.com/office/drawing/2014/main" id="{FE9B244F-A424-1FE5-4101-6D456B6791D7}"/>
              </a:ext>
            </a:extLst>
          </p:cNvPr>
          <p:cNvSpPr>
            <a:spLocks noGrp="1"/>
          </p:cNvSpPr>
          <p:nvPr>
            <p:ph idx="1"/>
          </p:nvPr>
        </p:nvSpPr>
        <p:spPr>
          <a:xfrm>
            <a:off x="464439" y="1152463"/>
            <a:ext cx="11503152" cy="4381500"/>
          </a:xfrm>
        </p:spPr>
        <p:txBody>
          <a:bodyPr/>
          <a:lstStyle/>
          <a:p>
            <a:r>
              <a:rPr lang="en-US" sz="1800" dirty="0"/>
              <a:t>Stakeholders across your organization will need to be engaged when developing a renewable energy target to ensure alignment with operational objectives and growth strategies. Identifying and engaging with key stakeholders will be a primary step to assess organizational needs and ambition to set a renewable energy target.</a:t>
            </a:r>
          </a:p>
          <a:p>
            <a:endParaRPr lang="en-US" dirty="0"/>
          </a:p>
        </p:txBody>
      </p:sp>
      <p:graphicFrame>
        <p:nvGraphicFramePr>
          <p:cNvPr id="6" name="Table 6">
            <a:extLst>
              <a:ext uri="{FF2B5EF4-FFF2-40B4-BE49-F238E27FC236}">
                <a16:creationId xmlns:a16="http://schemas.microsoft.com/office/drawing/2014/main" id="{CCFDC5D6-1F0C-4C5D-B3A1-6740D32B9FC8}"/>
              </a:ext>
            </a:extLst>
          </p:cNvPr>
          <p:cNvGraphicFramePr>
            <a:graphicFrameLocks noGrp="1"/>
          </p:cNvGraphicFramePr>
          <p:nvPr>
            <p:extLst>
              <p:ext uri="{D42A27DB-BD31-4B8C-83A1-F6EECF244321}">
                <p14:modId xmlns:p14="http://schemas.microsoft.com/office/powerpoint/2010/main" val="1592774744"/>
              </p:ext>
            </p:extLst>
          </p:nvPr>
        </p:nvGraphicFramePr>
        <p:xfrm>
          <a:off x="457200" y="2303178"/>
          <a:ext cx="11270361" cy="3479800"/>
        </p:xfrm>
        <a:graphic>
          <a:graphicData uri="http://schemas.openxmlformats.org/drawingml/2006/table">
            <a:tbl>
              <a:tblPr firstRow="1" bandRow="1">
                <a:tableStyleId>{72833802-FEF1-4C79-8D5D-14CF1EAF98D9}</a:tableStyleId>
              </a:tblPr>
              <a:tblGrid>
                <a:gridCol w="3670664">
                  <a:extLst>
                    <a:ext uri="{9D8B030D-6E8A-4147-A177-3AD203B41FA5}">
                      <a16:colId xmlns:a16="http://schemas.microsoft.com/office/drawing/2014/main" val="1063497230"/>
                    </a:ext>
                  </a:extLst>
                </a:gridCol>
                <a:gridCol w="7599697">
                  <a:extLst>
                    <a:ext uri="{9D8B030D-6E8A-4147-A177-3AD203B41FA5}">
                      <a16:colId xmlns:a16="http://schemas.microsoft.com/office/drawing/2014/main" val="2047413673"/>
                    </a:ext>
                  </a:extLst>
                </a:gridCol>
              </a:tblGrid>
              <a:tr h="370840">
                <a:tc>
                  <a:txBody>
                    <a:bodyPr/>
                    <a:lstStyle/>
                    <a:p>
                      <a:r>
                        <a:rPr lang="en-US" sz="1600" dirty="0"/>
                        <a:t>Team</a:t>
                      </a:r>
                    </a:p>
                  </a:txBody>
                  <a:tcPr/>
                </a:tc>
                <a:tc>
                  <a:txBody>
                    <a:bodyPr/>
                    <a:lstStyle/>
                    <a:p>
                      <a:r>
                        <a:rPr lang="en-US" sz="1600" dirty="0"/>
                        <a:t>Possible Role/Interest </a:t>
                      </a:r>
                    </a:p>
                  </a:txBody>
                  <a:tcPr/>
                </a:tc>
                <a:extLst>
                  <a:ext uri="{0D108BD9-81ED-4DB2-BD59-A6C34878D82A}">
                    <a16:rowId xmlns:a16="http://schemas.microsoft.com/office/drawing/2014/main" val="3295239426"/>
                  </a:ext>
                </a:extLst>
              </a:tr>
              <a:tr h="518160">
                <a:tc>
                  <a:txBody>
                    <a:bodyPr/>
                    <a:lstStyle/>
                    <a:p>
                      <a:r>
                        <a:rPr lang="en-US" sz="1400" dirty="0"/>
                        <a:t>Executives </a:t>
                      </a:r>
                    </a:p>
                  </a:txBody>
                  <a:tcPr anchor="ctr"/>
                </a:tc>
                <a:tc>
                  <a:txBody>
                    <a:bodyPr/>
                    <a:lstStyle/>
                    <a:p>
                      <a:r>
                        <a:rPr lang="en-US" sz="1400" dirty="0"/>
                        <a:t>C-level executives drive organizational growth, management and environmental objectives. They may be a key decision maker in approving green power purchasing options. </a:t>
                      </a:r>
                    </a:p>
                  </a:txBody>
                  <a:tcPr anchor="ctr"/>
                </a:tc>
                <a:extLst>
                  <a:ext uri="{0D108BD9-81ED-4DB2-BD59-A6C34878D82A}">
                    <a16:rowId xmlns:a16="http://schemas.microsoft.com/office/drawing/2014/main" val="816852503"/>
                  </a:ext>
                </a:extLst>
              </a:tr>
              <a:tr h="518160">
                <a:tc>
                  <a:txBody>
                    <a:bodyPr/>
                    <a:lstStyle/>
                    <a:p>
                      <a:r>
                        <a:rPr lang="en-US" sz="1400" dirty="0"/>
                        <a:t>Facilities and Energy Management Teams</a:t>
                      </a:r>
                    </a:p>
                  </a:txBody>
                  <a:tcPr anchor="ctr"/>
                </a:tc>
                <a:tc>
                  <a:txBody>
                    <a:bodyPr/>
                    <a:lstStyle/>
                    <a:p>
                      <a:r>
                        <a:rPr lang="en-US" sz="1400" dirty="0"/>
                        <a:t>May own the data and strategies related to energy needs of your organization </a:t>
                      </a:r>
                    </a:p>
                  </a:txBody>
                  <a:tcPr anchor="ctr"/>
                </a:tc>
                <a:extLst>
                  <a:ext uri="{0D108BD9-81ED-4DB2-BD59-A6C34878D82A}">
                    <a16:rowId xmlns:a16="http://schemas.microsoft.com/office/drawing/2014/main" val="1987451611"/>
                  </a:ext>
                </a:extLst>
              </a:tr>
              <a:tr h="518160">
                <a:tc>
                  <a:txBody>
                    <a:bodyPr/>
                    <a:lstStyle/>
                    <a:p>
                      <a:r>
                        <a:rPr lang="en-US" sz="1400" dirty="0"/>
                        <a:t>Procurement</a:t>
                      </a:r>
                    </a:p>
                  </a:txBody>
                  <a:tcPr anchor="ctr"/>
                </a:tc>
                <a:tc>
                  <a:txBody>
                    <a:bodyPr/>
                    <a:lstStyle/>
                    <a:p>
                      <a:r>
                        <a:rPr lang="en-US" sz="1400" dirty="0"/>
                        <a:t>Manages relationships and/or purchases from energy providers</a:t>
                      </a:r>
                    </a:p>
                  </a:txBody>
                  <a:tcPr anchor="ctr"/>
                </a:tc>
                <a:extLst>
                  <a:ext uri="{0D108BD9-81ED-4DB2-BD59-A6C34878D82A}">
                    <a16:rowId xmlns:a16="http://schemas.microsoft.com/office/drawing/2014/main" val="1133344590"/>
                  </a:ext>
                </a:extLst>
              </a:tr>
              <a:tr h="518160">
                <a:tc>
                  <a:txBody>
                    <a:bodyPr/>
                    <a:lstStyle/>
                    <a:p>
                      <a:r>
                        <a:rPr lang="en-US" sz="1400" dirty="0"/>
                        <a:t>Environmental Health and Safety </a:t>
                      </a:r>
                    </a:p>
                  </a:txBody>
                  <a:tcPr anchor="ctr"/>
                </a:tc>
                <a:tc>
                  <a:txBody>
                    <a:bodyPr/>
                    <a:lstStyle/>
                    <a:p>
                      <a:r>
                        <a:rPr lang="en-US" sz="1400" dirty="0"/>
                        <a:t>May have additional data sets and strategic considerations needed to inform decision making</a:t>
                      </a:r>
                    </a:p>
                  </a:txBody>
                  <a:tcPr anchor="ctr"/>
                </a:tc>
                <a:extLst>
                  <a:ext uri="{0D108BD9-81ED-4DB2-BD59-A6C34878D82A}">
                    <a16:rowId xmlns:a16="http://schemas.microsoft.com/office/drawing/2014/main" val="49855652"/>
                  </a:ext>
                </a:extLst>
              </a:tr>
              <a:tr h="518160">
                <a:tc>
                  <a:txBody>
                    <a:bodyPr/>
                    <a:lstStyle/>
                    <a:p>
                      <a:r>
                        <a:rPr lang="en-US" sz="1400" dirty="0"/>
                        <a:t>Corporate Relations</a:t>
                      </a:r>
                    </a:p>
                  </a:txBody>
                  <a:tcPr anchor="ctr"/>
                </a:tc>
                <a:tc>
                  <a:txBody>
                    <a:bodyPr/>
                    <a:lstStyle/>
                    <a:p>
                      <a:r>
                        <a:rPr lang="en-US" sz="1400" dirty="0"/>
                        <a:t>This team may have insights into corporate strategies and external messaging </a:t>
                      </a:r>
                    </a:p>
                  </a:txBody>
                  <a:tcPr anchor="ctr"/>
                </a:tc>
                <a:extLst>
                  <a:ext uri="{0D108BD9-81ED-4DB2-BD59-A6C34878D82A}">
                    <a16:rowId xmlns:a16="http://schemas.microsoft.com/office/drawing/2014/main" val="406281436"/>
                  </a:ext>
                </a:extLst>
              </a:tr>
              <a:tr h="518160">
                <a:tc>
                  <a:txBody>
                    <a:bodyPr/>
                    <a:lstStyle/>
                    <a:p>
                      <a:r>
                        <a:rPr lang="en-US" sz="1400" dirty="0"/>
                        <a:t>Marketing</a:t>
                      </a:r>
                    </a:p>
                  </a:txBody>
                  <a:tcPr anchor="ctr"/>
                </a:tc>
                <a:tc>
                  <a:txBody>
                    <a:bodyPr/>
                    <a:lstStyle/>
                    <a:p>
                      <a:r>
                        <a:rPr lang="en-US" sz="1400" dirty="0"/>
                        <a:t>May have desires to pursue product claims that can help drive the ambition of your target </a:t>
                      </a:r>
                    </a:p>
                  </a:txBody>
                  <a:tcPr anchor="ctr"/>
                </a:tc>
                <a:extLst>
                  <a:ext uri="{0D108BD9-81ED-4DB2-BD59-A6C34878D82A}">
                    <a16:rowId xmlns:a16="http://schemas.microsoft.com/office/drawing/2014/main" val="1073031410"/>
                  </a:ext>
                </a:extLst>
              </a:tr>
            </a:tbl>
          </a:graphicData>
        </a:graphic>
      </p:graphicFrame>
    </p:spTree>
    <p:extLst>
      <p:ext uri="{BB962C8B-B14F-4D97-AF65-F5344CB8AC3E}">
        <p14:creationId xmlns:p14="http://schemas.microsoft.com/office/powerpoint/2010/main" val="2632967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34B87C-6FF3-9E04-9D85-905ACB5345A0}"/>
              </a:ext>
            </a:extLst>
          </p:cNvPr>
          <p:cNvSpPr>
            <a:spLocks noGrp="1"/>
          </p:cNvSpPr>
          <p:nvPr>
            <p:ph type="sldNum" sz="quarter" idx="12"/>
          </p:nvPr>
        </p:nvSpPr>
        <p:spPr/>
        <p:txBody>
          <a:bodyPr/>
          <a:lstStyle/>
          <a:p>
            <a:fld id="{9FBBB179-F8D5-C345-885D-36A3B3A51673}" type="slidenum">
              <a:rPr lang="en-US" smtClean="0"/>
              <a:t>24</a:t>
            </a:fld>
            <a:endParaRPr lang="en-US"/>
          </a:p>
        </p:txBody>
      </p:sp>
      <p:sp>
        <p:nvSpPr>
          <p:cNvPr id="6" name="Content Placeholder 1">
            <a:extLst>
              <a:ext uri="{FF2B5EF4-FFF2-40B4-BE49-F238E27FC236}">
                <a16:creationId xmlns:a16="http://schemas.microsoft.com/office/drawing/2014/main" id="{F2DB346C-81C1-BD2D-359E-C94BD8C194F1}"/>
              </a:ext>
            </a:extLst>
          </p:cNvPr>
          <p:cNvSpPr>
            <a:spLocks noGrp="1"/>
          </p:cNvSpPr>
          <p:nvPr>
            <p:ph idx="1"/>
          </p:nvPr>
        </p:nvSpPr>
        <p:spPr>
          <a:xfrm>
            <a:off x="1879600" y="3124200"/>
            <a:ext cx="8432800" cy="609600"/>
          </a:xfrm>
        </p:spPr>
        <p:txBody>
          <a:bodyPr/>
          <a:lstStyle/>
          <a:p>
            <a:pPr marL="0" indent="0" algn="ctr">
              <a:buNone/>
            </a:pPr>
            <a:r>
              <a:rPr lang="en-US" b="1">
                <a:solidFill>
                  <a:schemeClr val="accent2">
                    <a:lumMod val="50000"/>
                  </a:schemeClr>
                </a:solidFill>
              </a:rPr>
              <a:t>Achieve XX% Renewable Energy in X regions by X year</a:t>
            </a:r>
          </a:p>
        </p:txBody>
      </p:sp>
      <p:sp>
        <p:nvSpPr>
          <p:cNvPr id="7" name="Title 3">
            <a:extLst>
              <a:ext uri="{FF2B5EF4-FFF2-40B4-BE49-F238E27FC236}">
                <a16:creationId xmlns:a16="http://schemas.microsoft.com/office/drawing/2014/main" id="{66A86D09-4A7B-960B-CCCD-6CCEE0292DCF}"/>
              </a:ext>
            </a:extLst>
          </p:cNvPr>
          <p:cNvSpPr txBox="1">
            <a:spLocks/>
          </p:cNvSpPr>
          <p:nvPr/>
        </p:nvSpPr>
        <p:spPr>
          <a:xfrm>
            <a:off x="304800" y="503842"/>
            <a:ext cx="11582400" cy="685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a:cs typeface="Arial"/>
              </a:rPr>
              <a:t>Renewable Energy Target Structure Example </a:t>
            </a:r>
            <a:endParaRPr lang="en-US"/>
          </a:p>
        </p:txBody>
      </p:sp>
      <p:sp>
        <p:nvSpPr>
          <p:cNvPr id="8" name="TextBox 7">
            <a:extLst>
              <a:ext uri="{FF2B5EF4-FFF2-40B4-BE49-F238E27FC236}">
                <a16:creationId xmlns:a16="http://schemas.microsoft.com/office/drawing/2014/main" id="{9B844DD6-1018-49C2-E667-7888B60B0051}"/>
              </a:ext>
            </a:extLst>
          </p:cNvPr>
          <p:cNvSpPr txBox="1"/>
          <p:nvPr/>
        </p:nvSpPr>
        <p:spPr>
          <a:xfrm>
            <a:off x="2026033" y="3935264"/>
            <a:ext cx="3963675" cy="1384995"/>
          </a:xfrm>
          <a:prstGeom prst="rect">
            <a:avLst/>
          </a:prstGeom>
          <a:noFill/>
        </p:spPr>
        <p:txBody>
          <a:bodyPr wrap="square" lIns="91440" tIns="45720" rIns="91440" bIns="45720" rtlCol="0" anchor="t">
            <a:spAutoFit/>
          </a:bodyPr>
          <a:lstStyle/>
          <a:p>
            <a:pPr algn="ctr">
              <a:spcAft>
                <a:spcPts val="1200"/>
              </a:spcAft>
            </a:pPr>
            <a:r>
              <a:rPr lang="en-US" b="1">
                <a:solidFill>
                  <a:schemeClr val="accent2"/>
                </a:solidFill>
              </a:rPr>
              <a:t>Level of Ambition:</a:t>
            </a:r>
          </a:p>
          <a:p>
            <a:pPr algn="ctr">
              <a:spcAft>
                <a:spcPts val="1200"/>
              </a:spcAft>
            </a:pPr>
            <a:r>
              <a:rPr lang="en-US" sz="1400">
                <a:solidFill>
                  <a:schemeClr val="accent2"/>
                </a:solidFill>
              </a:rPr>
              <a:t>A 100% target is ideal, but a less ambitious target may be set to meet your organization at its current place on their sustainability journey, and the target can be expanded over time</a:t>
            </a:r>
            <a:endParaRPr lang="en-US" sz="1400">
              <a:solidFill>
                <a:schemeClr val="accent2"/>
              </a:solidFill>
              <a:cs typeface="Arial"/>
            </a:endParaRPr>
          </a:p>
        </p:txBody>
      </p:sp>
      <p:sp>
        <p:nvSpPr>
          <p:cNvPr id="9" name="TextBox 8">
            <a:extLst>
              <a:ext uri="{FF2B5EF4-FFF2-40B4-BE49-F238E27FC236}">
                <a16:creationId xmlns:a16="http://schemas.microsoft.com/office/drawing/2014/main" id="{E08DBBC6-391C-A407-BACD-5BBF885AFA94}"/>
              </a:ext>
            </a:extLst>
          </p:cNvPr>
          <p:cNvSpPr txBox="1"/>
          <p:nvPr/>
        </p:nvSpPr>
        <p:spPr>
          <a:xfrm>
            <a:off x="6916666" y="3935264"/>
            <a:ext cx="3653019" cy="1815882"/>
          </a:xfrm>
          <a:prstGeom prst="rect">
            <a:avLst/>
          </a:prstGeom>
          <a:noFill/>
        </p:spPr>
        <p:txBody>
          <a:bodyPr wrap="square" lIns="91440" tIns="45720" rIns="91440" bIns="45720" rtlCol="0">
            <a:spAutoFit/>
          </a:bodyPr>
          <a:lstStyle/>
          <a:p>
            <a:pPr algn="ctr">
              <a:spcAft>
                <a:spcPts val="1200"/>
              </a:spcAft>
            </a:pPr>
            <a:r>
              <a:rPr lang="en-US" b="1" dirty="0">
                <a:solidFill>
                  <a:schemeClr val="accent2"/>
                </a:solidFill>
              </a:rPr>
              <a:t>Target Year</a:t>
            </a:r>
          </a:p>
          <a:p>
            <a:pPr algn="ctr">
              <a:spcAft>
                <a:spcPts val="1200"/>
              </a:spcAft>
            </a:pPr>
            <a:r>
              <a:rPr lang="en-US" sz="1400" dirty="0">
                <a:solidFill>
                  <a:schemeClr val="accent2"/>
                </a:solidFill>
              </a:rPr>
              <a:t>Target years should be set in the next 5-10 years with 2030 as the ideal target date to support Corning’s goal achievement. This time is to give your organization time to establish and carry out renewable energy procurement strategies</a:t>
            </a:r>
            <a:endParaRPr lang="en-US" sz="1600" dirty="0">
              <a:solidFill>
                <a:schemeClr val="accent2"/>
              </a:solidFill>
            </a:endParaRPr>
          </a:p>
        </p:txBody>
      </p:sp>
      <p:sp>
        <p:nvSpPr>
          <p:cNvPr id="10" name="TextBox 9">
            <a:extLst>
              <a:ext uri="{FF2B5EF4-FFF2-40B4-BE49-F238E27FC236}">
                <a16:creationId xmlns:a16="http://schemas.microsoft.com/office/drawing/2014/main" id="{121DFB3A-EC0D-E180-CABB-6BBFB1369218}"/>
              </a:ext>
            </a:extLst>
          </p:cNvPr>
          <p:cNvSpPr txBox="1"/>
          <p:nvPr/>
        </p:nvSpPr>
        <p:spPr>
          <a:xfrm>
            <a:off x="5210762" y="1397783"/>
            <a:ext cx="3850783" cy="1169551"/>
          </a:xfrm>
          <a:prstGeom prst="rect">
            <a:avLst/>
          </a:prstGeom>
          <a:noFill/>
        </p:spPr>
        <p:txBody>
          <a:bodyPr wrap="square" lIns="91440" tIns="45720" rIns="91440" bIns="45720" rtlCol="0" anchor="t">
            <a:spAutoFit/>
          </a:bodyPr>
          <a:lstStyle/>
          <a:p>
            <a:pPr algn="ctr">
              <a:spcAft>
                <a:spcPts val="1200"/>
              </a:spcAft>
            </a:pPr>
            <a:r>
              <a:rPr lang="en-US" b="1">
                <a:solidFill>
                  <a:schemeClr val="accent2"/>
                </a:solidFill>
              </a:rPr>
              <a:t>Target market boundary:</a:t>
            </a:r>
          </a:p>
          <a:p>
            <a:pPr algn="ctr">
              <a:spcAft>
                <a:spcPts val="1200"/>
              </a:spcAft>
            </a:pPr>
            <a:r>
              <a:rPr lang="en-US" sz="1400">
                <a:solidFill>
                  <a:schemeClr val="accent2"/>
                </a:solidFill>
              </a:rPr>
              <a:t>Boundaries can be drawn around markets and/or operational controls, and can be best fit to your own organization's strategy</a:t>
            </a:r>
            <a:endParaRPr lang="en-US" sz="1400">
              <a:solidFill>
                <a:schemeClr val="accent2"/>
              </a:solidFill>
              <a:cs typeface="Arial"/>
            </a:endParaRPr>
          </a:p>
        </p:txBody>
      </p:sp>
      <p:cxnSp>
        <p:nvCxnSpPr>
          <p:cNvPr id="11" name="Straight Arrow Connector 10">
            <a:extLst>
              <a:ext uri="{FF2B5EF4-FFF2-40B4-BE49-F238E27FC236}">
                <a16:creationId xmlns:a16="http://schemas.microsoft.com/office/drawing/2014/main" id="{90AF7DFE-14A3-C0B8-A6C5-91E9BF4F7509}"/>
              </a:ext>
            </a:extLst>
          </p:cNvPr>
          <p:cNvCxnSpPr>
            <a:cxnSpLocks/>
            <a:stCxn id="8" idx="0"/>
          </p:cNvCxnSpPr>
          <p:nvPr/>
        </p:nvCxnSpPr>
        <p:spPr>
          <a:xfrm flipV="1">
            <a:off x="4007871" y="3499669"/>
            <a:ext cx="0" cy="435595"/>
          </a:xfrm>
          <a:prstGeom prst="straightConnector1">
            <a:avLst/>
          </a:prstGeom>
          <a:ln w="2540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D178B964-EBE3-604E-B201-82ECE37C56C4}"/>
              </a:ext>
            </a:extLst>
          </p:cNvPr>
          <p:cNvCxnSpPr>
            <a:cxnSpLocks/>
          </p:cNvCxnSpPr>
          <p:nvPr/>
        </p:nvCxnSpPr>
        <p:spPr>
          <a:xfrm flipV="1">
            <a:off x="8767631" y="3468450"/>
            <a:ext cx="0" cy="466814"/>
          </a:xfrm>
          <a:prstGeom prst="straightConnector1">
            <a:avLst/>
          </a:prstGeom>
          <a:ln w="2540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4FC82878-9AF1-7955-2864-F26C25FB4B27}"/>
              </a:ext>
            </a:extLst>
          </p:cNvPr>
          <p:cNvCxnSpPr>
            <a:cxnSpLocks/>
          </p:cNvCxnSpPr>
          <p:nvPr/>
        </p:nvCxnSpPr>
        <p:spPr>
          <a:xfrm rot="10800000" flipV="1">
            <a:off x="7141597" y="2657386"/>
            <a:ext cx="0" cy="466814"/>
          </a:xfrm>
          <a:prstGeom prst="straightConnector1">
            <a:avLst/>
          </a:prstGeom>
          <a:ln w="25400">
            <a:solidFill>
              <a:schemeClr val="accent2"/>
            </a:solidFill>
            <a:tailEnd type="triangle"/>
          </a:ln>
        </p:spPr>
        <p:style>
          <a:lnRef idx="1">
            <a:schemeClr val="dk1"/>
          </a:lnRef>
          <a:fillRef idx="0">
            <a:schemeClr val="dk1"/>
          </a:fillRef>
          <a:effectRef idx="0">
            <a:schemeClr val="dk1"/>
          </a:effectRef>
          <a:fontRef idx="minor">
            <a:schemeClr val="tx1"/>
          </a:fontRef>
        </p:style>
      </p:cxnSp>
      <p:pic>
        <p:nvPicPr>
          <p:cNvPr id="23" name="Picture 22" descr="A picture containing graphics, clipart, font, white&#10;&#10;Description automatically generated">
            <a:extLst>
              <a:ext uri="{FF2B5EF4-FFF2-40B4-BE49-F238E27FC236}">
                <a16:creationId xmlns:a16="http://schemas.microsoft.com/office/drawing/2014/main" id="{1651A5BC-0E79-53F2-A4DD-F50DEA9A8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Tree>
    <p:extLst>
      <p:ext uri="{BB962C8B-B14F-4D97-AF65-F5344CB8AC3E}">
        <p14:creationId xmlns:p14="http://schemas.microsoft.com/office/powerpoint/2010/main" val="1133478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2BD0F8-1F8B-168F-92B7-32C0306FABE1}"/>
              </a:ext>
            </a:extLst>
          </p:cNvPr>
          <p:cNvSpPr>
            <a:spLocks noGrp="1"/>
          </p:cNvSpPr>
          <p:nvPr>
            <p:ph type="sldNum" sz="quarter" idx="12"/>
          </p:nvPr>
        </p:nvSpPr>
        <p:spPr>
          <a:xfrm>
            <a:off x="11558016" y="6519672"/>
            <a:ext cx="409575" cy="341078"/>
          </a:xfrm>
        </p:spPr>
        <p:txBody>
          <a:bodyPr wrap="none" anchor="t">
            <a:normAutofit/>
          </a:bodyPr>
          <a:lstStyle/>
          <a:p>
            <a:pPr>
              <a:spcAft>
                <a:spcPts val="600"/>
              </a:spcAft>
            </a:pPr>
            <a:fld id="{9FBBB179-F8D5-C345-885D-36A3B3A51673}" type="slidenum">
              <a:rPr lang="en-US" smtClean="0"/>
              <a:pPr>
                <a:spcAft>
                  <a:spcPts val="600"/>
                </a:spcAft>
              </a:pPr>
              <a:t>25</a:t>
            </a:fld>
            <a:endParaRPr lang="en-US"/>
          </a:p>
        </p:txBody>
      </p:sp>
      <p:sp>
        <p:nvSpPr>
          <p:cNvPr id="3" name="Text Placeholder 2">
            <a:extLst>
              <a:ext uri="{FF2B5EF4-FFF2-40B4-BE49-F238E27FC236}">
                <a16:creationId xmlns:a16="http://schemas.microsoft.com/office/drawing/2014/main" id="{E4B0F9A8-B293-9BC9-7611-B1C579AC0D91}"/>
              </a:ext>
            </a:extLst>
          </p:cNvPr>
          <p:cNvSpPr>
            <a:spLocks noGrp="1"/>
          </p:cNvSpPr>
          <p:nvPr>
            <p:ph type="body" sz="quarter" idx="13"/>
          </p:nvPr>
        </p:nvSpPr>
        <p:spPr>
          <a:xfrm>
            <a:off x="457200" y="228600"/>
            <a:ext cx="11503152" cy="314325"/>
          </a:xfrm>
        </p:spPr>
        <p:txBody>
          <a:bodyPr>
            <a:normAutofit/>
          </a:bodyPr>
          <a:lstStyle/>
          <a:p>
            <a:r>
              <a:rPr lang="en-US"/>
              <a:t>Target Setting </a:t>
            </a:r>
          </a:p>
        </p:txBody>
      </p:sp>
      <p:sp>
        <p:nvSpPr>
          <p:cNvPr id="4" name="Title 3">
            <a:extLst>
              <a:ext uri="{FF2B5EF4-FFF2-40B4-BE49-F238E27FC236}">
                <a16:creationId xmlns:a16="http://schemas.microsoft.com/office/drawing/2014/main" id="{B6BB6933-8EF8-EF87-50DA-86190FD514A2}"/>
              </a:ext>
            </a:extLst>
          </p:cNvPr>
          <p:cNvSpPr>
            <a:spLocks noGrp="1"/>
          </p:cNvSpPr>
          <p:nvPr>
            <p:ph type="title"/>
          </p:nvPr>
        </p:nvSpPr>
        <p:spPr>
          <a:xfrm>
            <a:off x="457200" y="571500"/>
            <a:ext cx="11503152" cy="884123"/>
          </a:xfrm>
        </p:spPr>
        <p:txBody>
          <a:bodyPr anchor="t">
            <a:normAutofit/>
          </a:bodyPr>
          <a:lstStyle/>
          <a:p>
            <a:r>
              <a:rPr lang="en-US" dirty="0"/>
              <a:t>Examples of Renewable Energy Targets </a:t>
            </a:r>
          </a:p>
        </p:txBody>
      </p:sp>
      <p:pic>
        <p:nvPicPr>
          <p:cNvPr id="6" name="Picture 5" descr="A picture containing graphics, clipart, font, white&#10;&#10;Description automatically generated">
            <a:extLst>
              <a:ext uri="{FF2B5EF4-FFF2-40B4-BE49-F238E27FC236}">
                <a16:creationId xmlns:a16="http://schemas.microsoft.com/office/drawing/2014/main" id="{206C2E2E-2B2F-9B22-B575-E1138E806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38" y="970835"/>
            <a:ext cx="4381500" cy="4381500"/>
          </a:xfrm>
          <a:prstGeom prst="rect">
            <a:avLst/>
          </a:prstGeom>
          <a:noFill/>
        </p:spPr>
      </p:pic>
      <p:sp>
        <p:nvSpPr>
          <p:cNvPr id="5" name="Content Placeholder 4">
            <a:extLst>
              <a:ext uri="{FF2B5EF4-FFF2-40B4-BE49-F238E27FC236}">
                <a16:creationId xmlns:a16="http://schemas.microsoft.com/office/drawing/2014/main" id="{F465E2F6-DA34-D891-1946-FC361C83F53C}"/>
              </a:ext>
            </a:extLst>
          </p:cNvPr>
          <p:cNvSpPr>
            <a:spLocks noGrp="1"/>
          </p:cNvSpPr>
          <p:nvPr>
            <p:ph idx="14"/>
          </p:nvPr>
        </p:nvSpPr>
        <p:spPr>
          <a:xfrm>
            <a:off x="5484930" y="1614351"/>
            <a:ext cx="6482661" cy="3629297"/>
          </a:xfrm>
        </p:spPr>
        <p:txBody>
          <a:bodyPr anchor="ctr">
            <a:normAutofit/>
          </a:bodyPr>
          <a:lstStyle/>
          <a:p>
            <a:pPr marL="342900" indent="-342900">
              <a:buClr>
                <a:schemeClr val="accent2"/>
              </a:buClr>
              <a:buFont typeface="Montserrat" panose="00000500000000000000" pitchFamily="2" charset="0"/>
              <a:buChar char="▶"/>
            </a:pPr>
            <a:r>
              <a:rPr lang="en-US" dirty="0"/>
              <a:t>Achieve 80 percent green </a:t>
            </a:r>
            <a:r>
              <a:rPr lang="en-US"/>
              <a:t>electricity </a:t>
            </a:r>
            <a:r>
              <a:rPr lang="en-US" dirty="0"/>
              <a:t>use by 2025</a:t>
            </a:r>
          </a:p>
          <a:p>
            <a:pPr marL="342900" indent="-342900">
              <a:buClr>
                <a:schemeClr val="accent2"/>
              </a:buClr>
              <a:buFont typeface="Montserrat" panose="00000500000000000000" pitchFamily="2" charset="0"/>
              <a:buChar char="▶"/>
            </a:pPr>
            <a:r>
              <a:rPr lang="en-US" dirty="0"/>
              <a:t>Achieve 100 percent green </a:t>
            </a:r>
            <a:r>
              <a:rPr lang="en-US"/>
              <a:t>electricity</a:t>
            </a:r>
            <a:r>
              <a:rPr lang="en-US" dirty="0"/>
              <a:t> use by 2030</a:t>
            </a:r>
          </a:p>
          <a:p>
            <a:pPr marL="342900" indent="-342900">
              <a:buClr>
                <a:schemeClr val="accent2"/>
              </a:buClr>
              <a:buFont typeface="Montserrat" panose="00000500000000000000" pitchFamily="2" charset="0"/>
              <a:buChar char="▶"/>
            </a:pPr>
            <a:r>
              <a:rPr lang="en-US" dirty="0"/>
              <a:t>Supply 50 percent of electricity use from on-site generation and the remainder from green power purchases</a:t>
            </a:r>
            <a:endParaRPr lang="en-US">
              <a:cs typeface="Arial"/>
            </a:endParaRPr>
          </a:p>
        </p:txBody>
      </p:sp>
      <p:sp>
        <p:nvSpPr>
          <p:cNvPr id="7" name="TextBox 6">
            <a:extLst>
              <a:ext uri="{FF2B5EF4-FFF2-40B4-BE49-F238E27FC236}">
                <a16:creationId xmlns:a16="http://schemas.microsoft.com/office/drawing/2014/main" id="{E7F2267C-B9AD-5E0F-4A6E-C28032D15D3F}"/>
              </a:ext>
            </a:extLst>
          </p:cNvPr>
          <p:cNvSpPr txBox="1"/>
          <p:nvPr/>
        </p:nvSpPr>
        <p:spPr>
          <a:xfrm>
            <a:off x="2035038" y="5650797"/>
            <a:ext cx="8121924" cy="461725"/>
          </a:xfrm>
          <a:prstGeom prst="rect">
            <a:avLst/>
          </a:prstGeom>
          <a:noFill/>
        </p:spPr>
        <p:txBody>
          <a:bodyPr wrap="square" lIns="0" tIns="0" rIns="0" bIns="0" rtlCol="0">
            <a:noAutofit/>
          </a:bodyPr>
          <a:lstStyle/>
          <a:p>
            <a:pPr algn="ctr"/>
            <a:r>
              <a:rPr lang="en-US" b="1" dirty="0">
                <a:solidFill>
                  <a:schemeClr val="accent2"/>
                </a:solidFill>
              </a:rPr>
              <a:t>Additional resources at the end of the presentation can help to support you in developing a renewable energy target for your organization</a:t>
            </a:r>
          </a:p>
        </p:txBody>
      </p:sp>
    </p:spTree>
    <p:extLst>
      <p:ext uri="{BB962C8B-B14F-4D97-AF65-F5344CB8AC3E}">
        <p14:creationId xmlns:p14="http://schemas.microsoft.com/office/powerpoint/2010/main" val="1367033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A913-94A3-1820-7900-5686689CF892}"/>
              </a:ext>
            </a:extLst>
          </p:cNvPr>
          <p:cNvSpPr>
            <a:spLocks noGrp="1"/>
          </p:cNvSpPr>
          <p:nvPr>
            <p:ph type="ctrTitle"/>
          </p:nvPr>
        </p:nvSpPr>
        <p:spPr/>
        <p:txBody>
          <a:bodyPr/>
          <a:lstStyle/>
          <a:p>
            <a:r>
              <a:rPr lang="en-US"/>
              <a:t>Renewable Energy Procurement </a:t>
            </a:r>
          </a:p>
        </p:txBody>
      </p:sp>
    </p:spTree>
    <p:extLst>
      <p:ext uri="{BB962C8B-B14F-4D97-AF65-F5344CB8AC3E}">
        <p14:creationId xmlns:p14="http://schemas.microsoft.com/office/powerpoint/2010/main" val="3606936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AEB9E8-A254-BB8B-EE1C-A19450441E3C}"/>
              </a:ext>
            </a:extLst>
          </p:cNvPr>
          <p:cNvSpPr>
            <a:spLocks noGrp="1"/>
          </p:cNvSpPr>
          <p:nvPr>
            <p:ph type="sldNum" sz="quarter" idx="12"/>
          </p:nvPr>
        </p:nvSpPr>
        <p:spPr/>
        <p:txBody>
          <a:bodyPr/>
          <a:lstStyle/>
          <a:p>
            <a:fld id="{9FBBB179-F8D5-C345-885D-36A3B3A51673}" type="slidenum">
              <a:rPr lang="en-US" smtClean="0"/>
              <a:t>27</a:t>
            </a:fld>
            <a:endParaRPr lang="en-US"/>
          </a:p>
        </p:txBody>
      </p:sp>
      <p:sp>
        <p:nvSpPr>
          <p:cNvPr id="5" name="Content Placeholder 4">
            <a:extLst>
              <a:ext uri="{FF2B5EF4-FFF2-40B4-BE49-F238E27FC236}">
                <a16:creationId xmlns:a16="http://schemas.microsoft.com/office/drawing/2014/main" id="{078BFA8B-A83D-F4A5-54E1-BD88771C6CB4}"/>
              </a:ext>
            </a:extLst>
          </p:cNvPr>
          <p:cNvSpPr>
            <a:spLocks noGrp="1"/>
          </p:cNvSpPr>
          <p:nvPr>
            <p:ph idx="1"/>
          </p:nvPr>
        </p:nvSpPr>
        <p:spPr>
          <a:xfrm>
            <a:off x="457200" y="1790700"/>
            <a:ext cx="6879265" cy="4381500"/>
          </a:xfrm>
        </p:spPr>
        <p:txBody>
          <a:bodyPr/>
          <a:lstStyle/>
          <a:p>
            <a:r>
              <a:rPr lang="en-US" b="1" dirty="0">
                <a:solidFill>
                  <a:schemeClr val="bg1"/>
                </a:solidFill>
              </a:rPr>
              <a:t>Question: </a:t>
            </a:r>
          </a:p>
          <a:p>
            <a:r>
              <a:rPr lang="en-US" dirty="0">
                <a:solidFill>
                  <a:schemeClr val="bg1"/>
                </a:solidFill>
              </a:rPr>
              <a:t>Has your organization procured renewable energy before? </a:t>
            </a:r>
          </a:p>
          <a:p>
            <a:r>
              <a:rPr lang="en-US" i="1" dirty="0">
                <a:solidFill>
                  <a:schemeClr val="bg1"/>
                </a:solidFill>
              </a:rPr>
              <a:t> </a:t>
            </a:r>
          </a:p>
          <a:p>
            <a:r>
              <a:rPr lang="en-US" sz="1400" i="1" dirty="0">
                <a:solidFill>
                  <a:schemeClr val="bg1"/>
                </a:solidFill>
              </a:rPr>
              <a:t>Please type your answer into the chat box</a:t>
            </a:r>
          </a:p>
        </p:txBody>
      </p:sp>
      <p:sp>
        <p:nvSpPr>
          <p:cNvPr id="7" name="Title 6">
            <a:extLst>
              <a:ext uri="{FF2B5EF4-FFF2-40B4-BE49-F238E27FC236}">
                <a16:creationId xmlns:a16="http://schemas.microsoft.com/office/drawing/2014/main" id="{BEE9A44A-C607-C32C-BF75-40CBD6AD2BF9}"/>
              </a:ext>
            </a:extLst>
          </p:cNvPr>
          <p:cNvSpPr>
            <a:spLocks noGrp="1"/>
          </p:cNvSpPr>
          <p:nvPr>
            <p:ph type="title"/>
          </p:nvPr>
        </p:nvSpPr>
        <p:spPr/>
        <p:txBody>
          <a:bodyPr/>
          <a:lstStyle/>
          <a:p>
            <a:r>
              <a:rPr lang="en-US" dirty="0">
                <a:solidFill>
                  <a:schemeClr val="bg1"/>
                </a:solidFill>
              </a:rPr>
              <a:t>Poll the Audience </a:t>
            </a:r>
            <a:br>
              <a:rPr lang="en-US" dirty="0">
                <a:solidFill>
                  <a:schemeClr val="bg1"/>
                </a:solidFill>
              </a:rPr>
            </a:br>
            <a:r>
              <a:rPr lang="en-US" sz="1600" dirty="0">
                <a:solidFill>
                  <a:schemeClr val="bg1"/>
                </a:solidFill>
              </a:rPr>
              <a:t>Renewable Energy Training </a:t>
            </a:r>
            <a:endParaRPr lang="en-US" dirty="0">
              <a:solidFill>
                <a:schemeClr val="bg1"/>
              </a:solidFill>
            </a:endParaRPr>
          </a:p>
        </p:txBody>
      </p:sp>
      <p:pic>
        <p:nvPicPr>
          <p:cNvPr id="9" name="Picture 8" descr="A picture containing graphics, clipart, font, white&#10;&#10;Description automatically generated">
            <a:extLst>
              <a:ext uri="{FF2B5EF4-FFF2-40B4-BE49-F238E27FC236}">
                <a16:creationId xmlns:a16="http://schemas.microsoft.com/office/drawing/2014/main" id="{B74DF83C-07D1-E2E7-E184-7BEE663EC7B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8936" y1="31777" x2="68936" y2="31777"/>
                        <a14:foregroundMark x1="43904" y1="87808" x2="43904" y2="87808"/>
                        <a14:foregroundMark x1="45590" y1="55966" x2="45590" y2="55966"/>
                        <a14:foregroundMark x1="36641" y1="55123" x2="36641" y2="55123"/>
                        <a14:foregroundMark x1="50713" y1="50454" x2="50713" y2="50454"/>
                      </a14:backgroundRemoval>
                    </a14:imgEffect>
                  </a14:imgLayer>
                </a14:imgProps>
              </a:ext>
              <a:ext uri="{28A0092B-C50C-407E-A947-70E740481C1C}">
                <a14:useLocalDpi xmlns:a14="http://schemas.microsoft.com/office/drawing/2010/main" val="0"/>
              </a:ext>
            </a:extLst>
          </a:blip>
          <a:stretch>
            <a:fillRect/>
          </a:stretch>
        </p:blipFill>
        <p:spPr>
          <a:xfrm>
            <a:off x="10789615" y="0"/>
            <a:ext cx="1402385" cy="1402385"/>
          </a:xfrm>
          <a:prstGeom prst="rect">
            <a:avLst/>
          </a:prstGeom>
        </p:spPr>
      </p:pic>
    </p:spTree>
    <p:extLst>
      <p:ext uri="{BB962C8B-B14F-4D97-AF65-F5344CB8AC3E}">
        <p14:creationId xmlns:p14="http://schemas.microsoft.com/office/powerpoint/2010/main" val="3031788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9A2983-D404-B283-1C8B-7836D6D06AC6}"/>
              </a:ext>
            </a:extLst>
          </p:cNvPr>
          <p:cNvSpPr>
            <a:spLocks noGrp="1"/>
          </p:cNvSpPr>
          <p:nvPr>
            <p:ph type="sldNum" sz="quarter" idx="12"/>
          </p:nvPr>
        </p:nvSpPr>
        <p:spPr/>
        <p:txBody>
          <a:bodyPr/>
          <a:lstStyle/>
          <a:p>
            <a:fld id="{9FBBB179-F8D5-C345-885D-36A3B3A51673}" type="slidenum">
              <a:rPr lang="en-US" smtClean="0"/>
              <a:t>28</a:t>
            </a:fld>
            <a:endParaRPr lang="en-US"/>
          </a:p>
        </p:txBody>
      </p:sp>
      <p:sp>
        <p:nvSpPr>
          <p:cNvPr id="3" name="Text Placeholder 2">
            <a:extLst>
              <a:ext uri="{FF2B5EF4-FFF2-40B4-BE49-F238E27FC236}">
                <a16:creationId xmlns:a16="http://schemas.microsoft.com/office/drawing/2014/main" id="{8D1DD8E7-FB35-D06D-FB03-113D6AB64DD1}"/>
              </a:ext>
            </a:extLst>
          </p:cNvPr>
          <p:cNvSpPr>
            <a:spLocks noGrp="1"/>
          </p:cNvSpPr>
          <p:nvPr>
            <p:ph type="body" sz="quarter" idx="13"/>
          </p:nvPr>
        </p:nvSpPr>
        <p:spPr/>
        <p:txBody>
          <a:bodyPr/>
          <a:lstStyle/>
          <a:p>
            <a:r>
              <a:rPr lang="en-US" dirty="0"/>
              <a:t>Procurement</a:t>
            </a:r>
          </a:p>
        </p:txBody>
      </p:sp>
      <p:sp>
        <p:nvSpPr>
          <p:cNvPr id="4" name="Title 3">
            <a:extLst>
              <a:ext uri="{FF2B5EF4-FFF2-40B4-BE49-F238E27FC236}">
                <a16:creationId xmlns:a16="http://schemas.microsoft.com/office/drawing/2014/main" id="{AE1E9D46-DEFC-30F7-3681-F44D61FFD8AA}"/>
              </a:ext>
            </a:extLst>
          </p:cNvPr>
          <p:cNvSpPr>
            <a:spLocks noGrp="1"/>
          </p:cNvSpPr>
          <p:nvPr>
            <p:ph type="title"/>
          </p:nvPr>
        </p:nvSpPr>
        <p:spPr/>
        <p:txBody>
          <a:bodyPr/>
          <a:lstStyle/>
          <a:p>
            <a:r>
              <a:rPr lang="en-US" dirty="0"/>
              <a:t>Environmental Attribute Certificates </a:t>
            </a:r>
          </a:p>
        </p:txBody>
      </p:sp>
      <p:sp>
        <p:nvSpPr>
          <p:cNvPr id="5" name="Content Placeholder 4">
            <a:extLst>
              <a:ext uri="{FF2B5EF4-FFF2-40B4-BE49-F238E27FC236}">
                <a16:creationId xmlns:a16="http://schemas.microsoft.com/office/drawing/2014/main" id="{2D873274-8E7C-C0A2-792A-A53727D18761}"/>
              </a:ext>
            </a:extLst>
          </p:cNvPr>
          <p:cNvSpPr>
            <a:spLocks noGrp="1"/>
          </p:cNvSpPr>
          <p:nvPr>
            <p:ph idx="1"/>
          </p:nvPr>
        </p:nvSpPr>
        <p:spPr>
          <a:xfrm>
            <a:off x="457201" y="1351120"/>
            <a:ext cx="7667896" cy="4381500"/>
          </a:xfrm>
        </p:spPr>
        <p:txBody>
          <a:bodyPr vert="horz" lIns="0" tIns="0" rIns="0" bIns="0" rtlCol="0" anchor="t">
            <a:noAutofit/>
          </a:bodyPr>
          <a:lstStyle/>
          <a:p>
            <a:pPr algn="l"/>
            <a:r>
              <a:rPr lang="en-US" b="1" i="0" dirty="0">
                <a:solidFill>
                  <a:schemeClr val="accent2"/>
                </a:solidFill>
                <a:effectLst/>
                <a:latin typeface="+mj-lt"/>
              </a:rPr>
              <a:t>Environmental Attribute Certificates (EAC)</a:t>
            </a:r>
          </a:p>
          <a:p>
            <a:pPr algn="l"/>
            <a:r>
              <a:rPr lang="en-US" b="0" i="0" dirty="0">
                <a:effectLst/>
                <a:latin typeface="+mj-lt"/>
              </a:rPr>
              <a:t>An EAC is a representation of ownership rights to the environmental attributes from 1 MWh of clean energy generation. EACs use specific tracking systems in electricity markets worldwide. For example, Renewable Energy Credits (RECs) are primarily used in the U.S. and Canada, while </a:t>
            </a:r>
            <a:r>
              <a:rPr lang="en-US">
                <a:latin typeface="+mj-lt"/>
              </a:rPr>
              <a:t>Guarantees</a:t>
            </a:r>
            <a:r>
              <a:rPr lang="en-US" b="0" i="0">
                <a:effectLst/>
                <a:latin typeface="+mj-lt"/>
              </a:rPr>
              <a:t> </a:t>
            </a:r>
            <a:r>
              <a:rPr lang="en-US" b="0" i="0" dirty="0">
                <a:effectLst/>
                <a:latin typeface="+mj-lt"/>
              </a:rPr>
              <a:t>of </a:t>
            </a:r>
            <a:r>
              <a:rPr lang="en-US">
                <a:latin typeface="+mj-lt"/>
              </a:rPr>
              <a:t>Origin</a:t>
            </a:r>
            <a:r>
              <a:rPr lang="en-US" b="0" i="0" dirty="0">
                <a:effectLst/>
                <a:latin typeface="+mj-lt"/>
              </a:rPr>
              <a:t> (</a:t>
            </a:r>
            <a:r>
              <a:rPr lang="en-US" b="0" i="0" dirty="0" err="1">
                <a:effectLst/>
                <a:latin typeface="+mj-lt"/>
              </a:rPr>
              <a:t>GoOs</a:t>
            </a:r>
            <a:r>
              <a:rPr lang="en-US" b="0" i="0" dirty="0">
                <a:effectLst/>
                <a:latin typeface="+mj-lt"/>
              </a:rPr>
              <a:t> or GOs) are used across European markets.</a:t>
            </a:r>
            <a:endParaRPr lang="en-US" b="0" i="0">
              <a:effectLst/>
              <a:latin typeface="+mj-lt"/>
              <a:cs typeface="Arial"/>
            </a:endParaRPr>
          </a:p>
          <a:p>
            <a:pPr algn="l"/>
            <a:endParaRPr lang="en-US" dirty="0">
              <a:latin typeface="+mj-lt"/>
            </a:endParaRPr>
          </a:p>
          <a:p>
            <a:pPr algn="l"/>
            <a:r>
              <a:rPr lang="en-US">
                <a:latin typeface="+mj-lt"/>
              </a:rPr>
              <a:t>EACs </a:t>
            </a:r>
            <a:r>
              <a:rPr lang="en-US" dirty="0">
                <a:latin typeface="+mj-lt"/>
              </a:rPr>
              <a:t>solve the problem of identification, allocation</a:t>
            </a:r>
            <a:r>
              <a:rPr lang="en-US">
                <a:latin typeface="+mj-lt"/>
              </a:rPr>
              <a:t>,</a:t>
            </a:r>
            <a:r>
              <a:rPr lang="en-US" dirty="0">
                <a:latin typeface="+mj-lt"/>
              </a:rPr>
              <a:t> and ownership of renewable energy across a shared electric grid.</a:t>
            </a:r>
            <a:endParaRPr lang="en-US" b="0" i="0">
              <a:effectLst/>
              <a:latin typeface="+mj-lt"/>
              <a:cs typeface="Arial"/>
            </a:endParaRPr>
          </a:p>
          <a:p>
            <a:endParaRPr lang="en-US" dirty="0">
              <a:latin typeface="+mj-lt"/>
            </a:endParaRPr>
          </a:p>
        </p:txBody>
      </p:sp>
      <p:pic>
        <p:nvPicPr>
          <p:cNvPr id="6" name="Picture 5" descr="A picture containing graphics, clipart, font, white&#10;&#10;Description automatically generated">
            <a:extLst>
              <a:ext uri="{FF2B5EF4-FFF2-40B4-BE49-F238E27FC236}">
                <a16:creationId xmlns:a16="http://schemas.microsoft.com/office/drawing/2014/main" id="{BAAB6CE7-0271-1CE1-C304-B23B6CCA7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
        <p:nvSpPr>
          <p:cNvPr id="7" name="TextBox 6">
            <a:extLst>
              <a:ext uri="{FF2B5EF4-FFF2-40B4-BE49-F238E27FC236}">
                <a16:creationId xmlns:a16="http://schemas.microsoft.com/office/drawing/2014/main" id="{69EC03E6-1105-376F-A7E7-85BDB67264DF}"/>
              </a:ext>
            </a:extLst>
          </p:cNvPr>
          <p:cNvSpPr txBox="1"/>
          <p:nvPr/>
        </p:nvSpPr>
        <p:spPr>
          <a:xfrm>
            <a:off x="5094514" y="6352493"/>
            <a:ext cx="2795452" cy="341078"/>
          </a:xfrm>
          <a:prstGeom prst="rect">
            <a:avLst/>
          </a:prstGeom>
          <a:noFill/>
        </p:spPr>
        <p:txBody>
          <a:bodyPr wrap="square" lIns="0" tIns="0" rIns="0" bIns="0" rtlCol="0" anchor="ctr">
            <a:noAutofit/>
          </a:bodyPr>
          <a:lstStyle/>
          <a:p>
            <a:pPr algn="ctr"/>
            <a:r>
              <a:rPr lang="en-US" sz="1200" dirty="0"/>
              <a:t>Note: Content adapted from CEBA</a:t>
            </a:r>
          </a:p>
        </p:txBody>
      </p:sp>
      <p:pic>
        <p:nvPicPr>
          <p:cNvPr id="9" name="Graphic 8" descr="Diploma with solid fill">
            <a:extLst>
              <a:ext uri="{FF2B5EF4-FFF2-40B4-BE49-F238E27FC236}">
                <a16:creationId xmlns:a16="http://schemas.microsoft.com/office/drawing/2014/main" id="{877C448F-1500-938B-CE81-29B24D40B3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4445" y="1819094"/>
            <a:ext cx="3095897" cy="3095897"/>
          </a:xfrm>
          <a:prstGeom prst="rect">
            <a:avLst/>
          </a:prstGeom>
        </p:spPr>
      </p:pic>
    </p:spTree>
    <p:extLst>
      <p:ext uri="{BB962C8B-B14F-4D97-AF65-F5344CB8AC3E}">
        <p14:creationId xmlns:p14="http://schemas.microsoft.com/office/powerpoint/2010/main" val="1161730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C6C292-12E7-B2EE-FE29-E770C874D1C0}"/>
              </a:ext>
            </a:extLst>
          </p:cNvPr>
          <p:cNvSpPr>
            <a:spLocks noGrp="1"/>
          </p:cNvSpPr>
          <p:nvPr>
            <p:ph type="sldNum" sz="quarter" idx="12"/>
          </p:nvPr>
        </p:nvSpPr>
        <p:spPr/>
        <p:txBody>
          <a:bodyPr/>
          <a:lstStyle/>
          <a:p>
            <a:fld id="{9FBBB179-F8D5-C345-885D-36A3B3A51673}" type="slidenum">
              <a:rPr lang="en-US" smtClean="0"/>
              <a:t>29</a:t>
            </a:fld>
            <a:endParaRPr lang="en-US"/>
          </a:p>
        </p:txBody>
      </p:sp>
      <p:sp>
        <p:nvSpPr>
          <p:cNvPr id="3" name="Text Placeholder 2">
            <a:extLst>
              <a:ext uri="{FF2B5EF4-FFF2-40B4-BE49-F238E27FC236}">
                <a16:creationId xmlns:a16="http://schemas.microsoft.com/office/drawing/2014/main" id="{DBF5CEE7-6BCC-0165-55B4-B4117794EDCD}"/>
              </a:ext>
            </a:extLst>
          </p:cNvPr>
          <p:cNvSpPr>
            <a:spLocks noGrp="1"/>
          </p:cNvSpPr>
          <p:nvPr>
            <p:ph type="body" sz="quarter" idx="13"/>
          </p:nvPr>
        </p:nvSpPr>
        <p:spPr/>
        <p:txBody>
          <a:bodyPr/>
          <a:lstStyle/>
          <a:p>
            <a:r>
              <a:rPr lang="en-US" dirty="0"/>
              <a:t>Procurement </a:t>
            </a:r>
          </a:p>
        </p:txBody>
      </p:sp>
      <p:sp>
        <p:nvSpPr>
          <p:cNvPr id="4" name="Title 3">
            <a:extLst>
              <a:ext uri="{FF2B5EF4-FFF2-40B4-BE49-F238E27FC236}">
                <a16:creationId xmlns:a16="http://schemas.microsoft.com/office/drawing/2014/main" id="{CBEFF457-8C3F-A3C0-74BA-AD567CA45857}"/>
              </a:ext>
            </a:extLst>
          </p:cNvPr>
          <p:cNvSpPr>
            <a:spLocks noGrp="1"/>
          </p:cNvSpPr>
          <p:nvPr>
            <p:ph type="title"/>
          </p:nvPr>
        </p:nvSpPr>
        <p:spPr/>
        <p:txBody>
          <a:bodyPr/>
          <a:lstStyle/>
          <a:p>
            <a:r>
              <a:rPr lang="en-US"/>
              <a:t>Renewable Energy Credits </a:t>
            </a:r>
          </a:p>
        </p:txBody>
      </p:sp>
      <p:sp>
        <p:nvSpPr>
          <p:cNvPr id="10" name="TextBox 9">
            <a:extLst>
              <a:ext uri="{FF2B5EF4-FFF2-40B4-BE49-F238E27FC236}">
                <a16:creationId xmlns:a16="http://schemas.microsoft.com/office/drawing/2014/main" id="{C73C562B-EB0F-32EB-4410-F4866AAA6145}"/>
              </a:ext>
            </a:extLst>
          </p:cNvPr>
          <p:cNvSpPr txBox="1"/>
          <p:nvPr/>
        </p:nvSpPr>
        <p:spPr>
          <a:xfrm>
            <a:off x="457200" y="1036422"/>
            <a:ext cx="11510391" cy="1711772"/>
          </a:xfrm>
          <a:prstGeom prst="rect">
            <a:avLst/>
          </a:prstGeom>
          <a:noFill/>
        </p:spPr>
        <p:txBody>
          <a:bodyPr wrap="square" lIns="0" tIns="0" rIns="0" bIns="0" rtlCol="0">
            <a:noAutofit/>
          </a:bodyPr>
          <a:lstStyle/>
          <a:p>
            <a:pPr algn="l"/>
            <a:r>
              <a:rPr lang="en-US" dirty="0"/>
              <a:t>What is a REC? A renewable energy certificate (REC) is a tradable market instrument in the US that represents the generation of 1 megawatt-hour (MWh) of electricity from a renewable energy source. </a:t>
            </a:r>
          </a:p>
          <a:p>
            <a:pPr algn="l"/>
            <a:endParaRPr lang="en-US" dirty="0"/>
          </a:p>
          <a:p>
            <a:pPr algn="l"/>
            <a:r>
              <a:rPr lang="en-US" dirty="0"/>
              <a:t>RECs provide an essential accounting and tracking function in renewable energy and green power claims. There are differences depending on the state you are in, but state rules and voluntary markets generally agree that the REC instrument provides a legal basis for making green power and other environmental claims. </a:t>
            </a:r>
          </a:p>
        </p:txBody>
      </p:sp>
      <p:sp>
        <p:nvSpPr>
          <p:cNvPr id="11" name="Title 1">
            <a:extLst>
              <a:ext uri="{FF2B5EF4-FFF2-40B4-BE49-F238E27FC236}">
                <a16:creationId xmlns:a16="http://schemas.microsoft.com/office/drawing/2014/main" id="{8154F5E3-0978-E6DB-5218-C401F70E6894}"/>
              </a:ext>
            </a:extLst>
          </p:cNvPr>
          <p:cNvSpPr txBox="1">
            <a:spLocks/>
          </p:cNvSpPr>
          <p:nvPr/>
        </p:nvSpPr>
        <p:spPr>
          <a:xfrm>
            <a:off x="378223" y="3837318"/>
            <a:ext cx="1510370" cy="115252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sz="2000">
                <a:solidFill>
                  <a:schemeClr val="accent3">
                    <a:lumMod val="75000"/>
                  </a:schemeClr>
                </a:solidFill>
                <a:latin typeface="Montserrat SemiBold"/>
              </a:rPr>
              <a:t>RECs vs Electricity</a:t>
            </a:r>
            <a:endParaRPr lang="en-US" sz="2000">
              <a:solidFill>
                <a:schemeClr val="accent3">
                  <a:lumMod val="75000"/>
                </a:schemeClr>
              </a:solidFill>
            </a:endParaRPr>
          </a:p>
        </p:txBody>
      </p:sp>
      <p:pic>
        <p:nvPicPr>
          <p:cNvPr id="12" name="Picture 11" descr="Icon&#10;&#10;Description automatically generated">
            <a:extLst>
              <a:ext uri="{FF2B5EF4-FFF2-40B4-BE49-F238E27FC236}">
                <a16:creationId xmlns:a16="http://schemas.microsoft.com/office/drawing/2014/main" id="{4F4E7F4D-059B-BACD-6491-FF3BE354E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868" y="4626582"/>
            <a:ext cx="1076886" cy="909336"/>
          </a:xfrm>
          <a:prstGeom prst="rect">
            <a:avLst/>
          </a:prstGeom>
        </p:spPr>
      </p:pic>
      <p:pic>
        <p:nvPicPr>
          <p:cNvPr id="13" name="Picture 12" descr="A picture containing window&#10;&#10;Description automatically generated">
            <a:extLst>
              <a:ext uri="{FF2B5EF4-FFF2-40B4-BE49-F238E27FC236}">
                <a16:creationId xmlns:a16="http://schemas.microsoft.com/office/drawing/2014/main" id="{F3B3A914-A10C-6545-EDCE-404B2B861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944" y="3264567"/>
            <a:ext cx="1013529" cy="1013529"/>
          </a:xfrm>
          <a:prstGeom prst="rect">
            <a:avLst/>
          </a:prstGeom>
        </p:spPr>
      </p:pic>
      <p:pic>
        <p:nvPicPr>
          <p:cNvPr id="14" name="Picture 13" descr="Shape&#10;&#10;Description automatically generated">
            <a:extLst>
              <a:ext uri="{FF2B5EF4-FFF2-40B4-BE49-F238E27FC236}">
                <a16:creationId xmlns:a16="http://schemas.microsoft.com/office/drawing/2014/main" id="{392D48F5-1555-C49D-28F0-5876EE13C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522" y="4970862"/>
            <a:ext cx="959502" cy="964093"/>
          </a:xfrm>
          <a:prstGeom prst="rect">
            <a:avLst/>
          </a:prstGeom>
        </p:spPr>
      </p:pic>
      <p:pic>
        <p:nvPicPr>
          <p:cNvPr id="15" name="Picture 14" descr="Icon&#10;&#10;Description automatically generated">
            <a:extLst>
              <a:ext uri="{FF2B5EF4-FFF2-40B4-BE49-F238E27FC236}">
                <a16:creationId xmlns:a16="http://schemas.microsoft.com/office/drawing/2014/main" id="{F20D0B09-B8C1-495C-140A-2473057D0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8926" y="4887184"/>
            <a:ext cx="1010504" cy="1013529"/>
          </a:xfrm>
          <a:prstGeom prst="rect">
            <a:avLst/>
          </a:prstGeom>
        </p:spPr>
      </p:pic>
      <p:sp>
        <p:nvSpPr>
          <p:cNvPr id="16" name="TextBox 15">
            <a:extLst>
              <a:ext uri="{FF2B5EF4-FFF2-40B4-BE49-F238E27FC236}">
                <a16:creationId xmlns:a16="http://schemas.microsoft.com/office/drawing/2014/main" id="{95C22A5B-0898-1618-83F1-533613A29EA9}"/>
              </a:ext>
            </a:extLst>
          </p:cNvPr>
          <p:cNvSpPr txBox="1"/>
          <p:nvPr/>
        </p:nvSpPr>
        <p:spPr>
          <a:xfrm>
            <a:off x="1790054" y="5520664"/>
            <a:ext cx="1902904" cy="584775"/>
          </a:xfrm>
          <a:prstGeom prst="rect">
            <a:avLst/>
          </a:prstGeom>
          <a:noFill/>
        </p:spPr>
        <p:txBody>
          <a:bodyPr wrap="square" rtlCol="0">
            <a:spAutoFit/>
          </a:bodyPr>
          <a:lstStyle/>
          <a:p>
            <a:pPr algn="ctr"/>
            <a:r>
              <a:rPr lang="en-US" sz="1600"/>
              <a:t>Renewable Energy Generation</a:t>
            </a:r>
          </a:p>
        </p:txBody>
      </p:sp>
      <p:grpSp>
        <p:nvGrpSpPr>
          <p:cNvPr id="17" name="Group 16">
            <a:extLst>
              <a:ext uri="{FF2B5EF4-FFF2-40B4-BE49-F238E27FC236}">
                <a16:creationId xmlns:a16="http://schemas.microsoft.com/office/drawing/2014/main" id="{56F5E398-7DAC-ECCE-9F9D-C42CDAA39DBC}"/>
              </a:ext>
            </a:extLst>
          </p:cNvPr>
          <p:cNvGrpSpPr/>
          <p:nvPr/>
        </p:nvGrpSpPr>
        <p:grpSpPr>
          <a:xfrm>
            <a:off x="4387294" y="2939028"/>
            <a:ext cx="1365949" cy="1469212"/>
            <a:chOff x="2869513" y="1072793"/>
            <a:chExt cx="1606319" cy="1690745"/>
          </a:xfrm>
        </p:grpSpPr>
        <p:pic>
          <p:nvPicPr>
            <p:cNvPr id="18" name="Picture 17" descr="Icon&#10;&#10;Description automatically generated with medium confidence">
              <a:extLst>
                <a:ext uri="{FF2B5EF4-FFF2-40B4-BE49-F238E27FC236}">
                  <a16:creationId xmlns:a16="http://schemas.microsoft.com/office/drawing/2014/main" id="{06700700-2F42-9FE5-9A4F-3BFBA401437A}"/>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3149131" y="1780445"/>
              <a:ext cx="978411" cy="983093"/>
            </a:xfrm>
            <a:prstGeom prst="rect">
              <a:avLst/>
            </a:prstGeom>
          </p:spPr>
        </p:pic>
        <p:sp>
          <p:nvSpPr>
            <p:cNvPr id="19" name="TextBox 18">
              <a:extLst>
                <a:ext uri="{FF2B5EF4-FFF2-40B4-BE49-F238E27FC236}">
                  <a16:creationId xmlns:a16="http://schemas.microsoft.com/office/drawing/2014/main" id="{785BD1CB-4F92-8B36-2A15-CBDC2B653F54}"/>
                </a:ext>
              </a:extLst>
            </p:cNvPr>
            <p:cNvSpPr txBox="1"/>
            <p:nvPr/>
          </p:nvSpPr>
          <p:spPr>
            <a:xfrm>
              <a:off x="2869513" y="1072793"/>
              <a:ext cx="1606319" cy="584775"/>
            </a:xfrm>
            <a:prstGeom prst="rect">
              <a:avLst/>
            </a:prstGeom>
            <a:noFill/>
          </p:spPr>
          <p:txBody>
            <a:bodyPr wrap="square" rtlCol="0">
              <a:spAutoFit/>
            </a:bodyPr>
            <a:lstStyle/>
            <a:p>
              <a:pPr algn="ctr"/>
              <a:r>
                <a:rPr lang="en-US" sz="1600"/>
                <a:t>Renewable Attributes</a:t>
              </a:r>
            </a:p>
          </p:txBody>
        </p:sp>
      </p:grpSp>
      <p:grpSp>
        <p:nvGrpSpPr>
          <p:cNvPr id="20" name="Group 19">
            <a:extLst>
              <a:ext uri="{FF2B5EF4-FFF2-40B4-BE49-F238E27FC236}">
                <a16:creationId xmlns:a16="http://schemas.microsoft.com/office/drawing/2014/main" id="{4BB1DEC5-61A6-2AE0-3710-B33DEC50C455}"/>
              </a:ext>
            </a:extLst>
          </p:cNvPr>
          <p:cNvGrpSpPr/>
          <p:nvPr/>
        </p:nvGrpSpPr>
        <p:grpSpPr>
          <a:xfrm>
            <a:off x="4358095" y="4838378"/>
            <a:ext cx="1365949" cy="1278844"/>
            <a:chOff x="3225950" y="4317765"/>
            <a:chExt cx="1606319" cy="1471672"/>
          </a:xfrm>
        </p:grpSpPr>
        <p:pic>
          <p:nvPicPr>
            <p:cNvPr id="21" name="Picture 20" descr="A picture containing text, windmill, outdoor object, night sky&#10;&#10;Description automatically generated">
              <a:extLst>
                <a:ext uri="{FF2B5EF4-FFF2-40B4-BE49-F238E27FC236}">
                  <a16:creationId xmlns:a16="http://schemas.microsoft.com/office/drawing/2014/main" id="{FCF6C8F4-122D-4ED1-7E84-2278FC01AF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7684" y="4317765"/>
              <a:ext cx="1202921" cy="1202920"/>
            </a:xfrm>
            <a:prstGeom prst="rect">
              <a:avLst/>
            </a:prstGeom>
          </p:spPr>
        </p:pic>
        <p:sp>
          <p:nvSpPr>
            <p:cNvPr id="22" name="TextBox 21">
              <a:extLst>
                <a:ext uri="{FF2B5EF4-FFF2-40B4-BE49-F238E27FC236}">
                  <a16:creationId xmlns:a16="http://schemas.microsoft.com/office/drawing/2014/main" id="{3326750C-1050-C38D-A9EA-DA6565C7B5AE}"/>
                </a:ext>
              </a:extLst>
            </p:cNvPr>
            <p:cNvSpPr txBox="1"/>
            <p:nvPr/>
          </p:nvSpPr>
          <p:spPr>
            <a:xfrm>
              <a:off x="3225950" y="5450883"/>
              <a:ext cx="1606319" cy="338554"/>
            </a:xfrm>
            <a:prstGeom prst="rect">
              <a:avLst/>
            </a:prstGeom>
            <a:noFill/>
          </p:spPr>
          <p:txBody>
            <a:bodyPr wrap="square" rtlCol="0">
              <a:spAutoFit/>
            </a:bodyPr>
            <a:lstStyle/>
            <a:p>
              <a:pPr algn="ctr"/>
              <a:r>
                <a:rPr lang="en-US" sz="1600"/>
                <a:t>Electrons</a:t>
              </a:r>
            </a:p>
          </p:txBody>
        </p:sp>
      </p:grpSp>
      <p:sp>
        <p:nvSpPr>
          <p:cNvPr id="23" name="TextBox 22">
            <a:extLst>
              <a:ext uri="{FF2B5EF4-FFF2-40B4-BE49-F238E27FC236}">
                <a16:creationId xmlns:a16="http://schemas.microsoft.com/office/drawing/2014/main" id="{2380D45D-1D3D-C140-7374-01667EBCD472}"/>
              </a:ext>
            </a:extLst>
          </p:cNvPr>
          <p:cNvSpPr txBox="1"/>
          <p:nvPr/>
        </p:nvSpPr>
        <p:spPr>
          <a:xfrm>
            <a:off x="10111018" y="5955056"/>
            <a:ext cx="1606319" cy="369332"/>
          </a:xfrm>
          <a:prstGeom prst="rect">
            <a:avLst/>
          </a:prstGeom>
          <a:noFill/>
        </p:spPr>
        <p:txBody>
          <a:bodyPr wrap="square" rtlCol="0">
            <a:spAutoFit/>
          </a:bodyPr>
          <a:lstStyle/>
          <a:p>
            <a:pPr algn="ctr"/>
            <a:r>
              <a:rPr lang="en-US" b="1">
                <a:solidFill>
                  <a:schemeClr val="accent4">
                    <a:lumMod val="50000"/>
                  </a:schemeClr>
                </a:solidFill>
              </a:rPr>
              <a:t>End Use</a:t>
            </a:r>
          </a:p>
        </p:txBody>
      </p:sp>
      <p:pic>
        <p:nvPicPr>
          <p:cNvPr id="24" name="Picture 23" descr="A picture containing graphical user interface&#10;&#10;Description automatically generated">
            <a:extLst>
              <a:ext uri="{FF2B5EF4-FFF2-40B4-BE49-F238E27FC236}">
                <a16:creationId xmlns:a16="http://schemas.microsoft.com/office/drawing/2014/main" id="{A4B0C83D-D2D0-098C-3E3D-A2E278D684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62880" y="3494579"/>
            <a:ext cx="944786" cy="941966"/>
          </a:xfrm>
          <a:prstGeom prst="rect">
            <a:avLst/>
          </a:prstGeom>
        </p:spPr>
      </p:pic>
      <p:sp>
        <p:nvSpPr>
          <p:cNvPr id="25" name="TextBox 24">
            <a:extLst>
              <a:ext uri="{FF2B5EF4-FFF2-40B4-BE49-F238E27FC236}">
                <a16:creationId xmlns:a16="http://schemas.microsoft.com/office/drawing/2014/main" id="{3A1B1612-1339-E5C5-A6D5-AE28338797FF}"/>
              </a:ext>
            </a:extLst>
          </p:cNvPr>
          <p:cNvSpPr txBox="1"/>
          <p:nvPr/>
        </p:nvSpPr>
        <p:spPr>
          <a:xfrm>
            <a:off x="6884174" y="2997188"/>
            <a:ext cx="2102199" cy="584775"/>
          </a:xfrm>
          <a:prstGeom prst="rect">
            <a:avLst/>
          </a:prstGeom>
          <a:noFill/>
        </p:spPr>
        <p:txBody>
          <a:bodyPr wrap="square" rtlCol="0">
            <a:spAutoFit/>
          </a:bodyPr>
          <a:lstStyle/>
          <a:p>
            <a:pPr algn="ctr"/>
            <a:r>
              <a:rPr lang="en-US" sz="1600"/>
              <a:t>Energy Attribute Certificate (i.e. REC)</a:t>
            </a:r>
          </a:p>
        </p:txBody>
      </p:sp>
      <p:cxnSp>
        <p:nvCxnSpPr>
          <p:cNvPr id="26" name="Straight Arrow Connector 25">
            <a:extLst>
              <a:ext uri="{FF2B5EF4-FFF2-40B4-BE49-F238E27FC236}">
                <a16:creationId xmlns:a16="http://schemas.microsoft.com/office/drawing/2014/main" id="{B3BEE319-E605-F6B0-F085-6D0B788D1008}"/>
              </a:ext>
            </a:extLst>
          </p:cNvPr>
          <p:cNvCxnSpPr>
            <a:cxnSpLocks/>
          </p:cNvCxnSpPr>
          <p:nvPr/>
        </p:nvCxnSpPr>
        <p:spPr>
          <a:xfrm flipV="1">
            <a:off x="3385808" y="3700505"/>
            <a:ext cx="841911" cy="5841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5641A76-80EF-81DE-1875-EE8D2EACE69E}"/>
              </a:ext>
            </a:extLst>
          </p:cNvPr>
          <p:cNvCxnSpPr>
            <a:cxnSpLocks/>
          </p:cNvCxnSpPr>
          <p:nvPr/>
        </p:nvCxnSpPr>
        <p:spPr>
          <a:xfrm>
            <a:off x="3331380" y="4571720"/>
            <a:ext cx="1022600" cy="745977"/>
          </a:xfrm>
          <a:prstGeom prst="straightConnector1">
            <a:avLst/>
          </a:prstGeom>
          <a:ln w="76200">
            <a:solidFill>
              <a:schemeClr val="accent5">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94DBE47-AF5F-1515-89B1-0D4B48838FAF}"/>
              </a:ext>
            </a:extLst>
          </p:cNvPr>
          <p:cNvCxnSpPr>
            <a:cxnSpLocks/>
          </p:cNvCxnSpPr>
          <p:nvPr/>
        </p:nvCxnSpPr>
        <p:spPr>
          <a:xfrm flipV="1">
            <a:off x="5757022" y="3814359"/>
            <a:ext cx="118872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80F1472-0475-CEE4-CCDF-93495D3A410F}"/>
              </a:ext>
            </a:extLst>
          </p:cNvPr>
          <p:cNvCxnSpPr>
            <a:cxnSpLocks/>
          </p:cNvCxnSpPr>
          <p:nvPr/>
        </p:nvCxnSpPr>
        <p:spPr>
          <a:xfrm flipV="1">
            <a:off x="5818534" y="5529215"/>
            <a:ext cx="1188720" cy="1"/>
          </a:xfrm>
          <a:prstGeom prst="straightConnector1">
            <a:avLst/>
          </a:prstGeom>
          <a:ln w="76200">
            <a:solidFill>
              <a:schemeClr val="accent5">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E12167E-AF24-9BAF-1ADA-50E0EC259DDB}"/>
              </a:ext>
            </a:extLst>
          </p:cNvPr>
          <p:cNvCxnSpPr>
            <a:cxnSpLocks/>
          </p:cNvCxnSpPr>
          <p:nvPr/>
        </p:nvCxnSpPr>
        <p:spPr>
          <a:xfrm flipV="1">
            <a:off x="8973003" y="5529214"/>
            <a:ext cx="1188720" cy="1"/>
          </a:xfrm>
          <a:prstGeom prst="straightConnector1">
            <a:avLst/>
          </a:prstGeom>
          <a:ln w="76200">
            <a:solidFill>
              <a:schemeClr val="accent5">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8E9BD03-0DF1-5CA3-F923-C97F15574BCD}"/>
              </a:ext>
            </a:extLst>
          </p:cNvPr>
          <p:cNvCxnSpPr>
            <a:cxnSpLocks/>
          </p:cNvCxnSpPr>
          <p:nvPr/>
        </p:nvCxnSpPr>
        <p:spPr>
          <a:xfrm flipV="1">
            <a:off x="8973003" y="3800935"/>
            <a:ext cx="118872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1024" name="Group 1023">
            <a:extLst>
              <a:ext uri="{FF2B5EF4-FFF2-40B4-BE49-F238E27FC236}">
                <a16:creationId xmlns:a16="http://schemas.microsoft.com/office/drawing/2014/main" id="{58265313-6B48-5B36-3529-E976DC0BA1E6}"/>
              </a:ext>
            </a:extLst>
          </p:cNvPr>
          <p:cNvGrpSpPr/>
          <p:nvPr/>
        </p:nvGrpSpPr>
        <p:grpSpPr>
          <a:xfrm>
            <a:off x="10281476" y="3289575"/>
            <a:ext cx="1265404" cy="1136240"/>
            <a:chOff x="9359938" y="2037871"/>
            <a:chExt cx="1717017" cy="1404515"/>
          </a:xfrm>
        </p:grpSpPr>
        <p:pic>
          <p:nvPicPr>
            <p:cNvPr id="1025" name="Graphic 1024" descr="Document outline">
              <a:extLst>
                <a:ext uri="{FF2B5EF4-FFF2-40B4-BE49-F238E27FC236}">
                  <a16:creationId xmlns:a16="http://schemas.microsoft.com/office/drawing/2014/main" id="{C21CFC09-D6B3-4489-17BE-95D92293F5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59938" y="2037871"/>
              <a:ext cx="1717017" cy="1404515"/>
            </a:xfrm>
            <a:prstGeom prst="rect">
              <a:avLst/>
            </a:prstGeom>
          </p:spPr>
        </p:pic>
        <p:sp>
          <p:nvSpPr>
            <p:cNvPr id="1031" name="Rectangle 1030">
              <a:extLst>
                <a:ext uri="{FF2B5EF4-FFF2-40B4-BE49-F238E27FC236}">
                  <a16:creationId xmlns:a16="http://schemas.microsoft.com/office/drawing/2014/main" id="{BAE39437-2A11-2184-6ECF-77508E0665B3}"/>
                </a:ext>
              </a:extLst>
            </p:cNvPr>
            <p:cNvSpPr/>
            <p:nvPr/>
          </p:nvSpPr>
          <p:spPr>
            <a:xfrm>
              <a:off x="9724584" y="2752846"/>
              <a:ext cx="715617"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0ECEF1D6-EDD0-9202-F096-4F477BFB66B8}"/>
                </a:ext>
              </a:extLst>
            </p:cNvPr>
            <p:cNvSpPr/>
            <p:nvPr/>
          </p:nvSpPr>
          <p:spPr>
            <a:xfrm>
              <a:off x="9724583" y="2339596"/>
              <a:ext cx="715617" cy="216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TextBox 1032">
              <a:extLst>
                <a:ext uri="{FF2B5EF4-FFF2-40B4-BE49-F238E27FC236}">
                  <a16:creationId xmlns:a16="http://schemas.microsoft.com/office/drawing/2014/main" id="{041D0BBB-1518-1D20-CFEA-AF4B2DB8F83E}"/>
                </a:ext>
              </a:extLst>
            </p:cNvPr>
            <p:cNvSpPr txBox="1"/>
            <p:nvPr/>
          </p:nvSpPr>
          <p:spPr>
            <a:xfrm>
              <a:off x="9724581" y="2506710"/>
              <a:ext cx="987732" cy="570668"/>
            </a:xfrm>
            <a:prstGeom prst="rect">
              <a:avLst/>
            </a:prstGeom>
            <a:solidFill>
              <a:schemeClr val="bg1"/>
            </a:solidFill>
          </p:spPr>
          <p:txBody>
            <a:bodyPr wrap="square" lIns="0" rIns="0" rtlCol="0">
              <a:spAutoFit/>
            </a:bodyPr>
            <a:lstStyle/>
            <a:p>
              <a:pPr algn="ctr"/>
              <a:r>
                <a:rPr lang="en-US" sz="2400"/>
                <a:t>CO</a:t>
              </a:r>
              <a:r>
                <a:rPr lang="en-US" sz="2400" baseline="-25000"/>
                <a:t>2</a:t>
              </a:r>
            </a:p>
          </p:txBody>
        </p:sp>
      </p:grpSp>
      <p:sp>
        <p:nvSpPr>
          <p:cNvPr id="1034" name="TextBox 1033">
            <a:extLst>
              <a:ext uri="{FF2B5EF4-FFF2-40B4-BE49-F238E27FC236}">
                <a16:creationId xmlns:a16="http://schemas.microsoft.com/office/drawing/2014/main" id="{6C3D193C-58FC-CF63-F32F-F9C1B2960164}"/>
              </a:ext>
            </a:extLst>
          </p:cNvPr>
          <p:cNvSpPr txBox="1"/>
          <p:nvPr/>
        </p:nvSpPr>
        <p:spPr>
          <a:xfrm>
            <a:off x="9783359" y="2684630"/>
            <a:ext cx="2472436" cy="646331"/>
          </a:xfrm>
          <a:prstGeom prst="rect">
            <a:avLst/>
          </a:prstGeom>
          <a:noFill/>
        </p:spPr>
        <p:txBody>
          <a:bodyPr wrap="square" rtlCol="0">
            <a:spAutoFit/>
          </a:bodyPr>
          <a:lstStyle/>
          <a:p>
            <a:pPr algn="ctr"/>
            <a:r>
              <a:rPr lang="en-US" b="1">
                <a:solidFill>
                  <a:schemeClr val="accent1">
                    <a:lumMod val="50000"/>
                  </a:schemeClr>
                </a:solidFill>
              </a:rPr>
              <a:t>Market-based </a:t>
            </a:r>
          </a:p>
          <a:p>
            <a:pPr algn="ctr"/>
            <a:r>
              <a:rPr lang="en-US" b="1">
                <a:solidFill>
                  <a:schemeClr val="accent1">
                    <a:lumMod val="50000"/>
                  </a:schemeClr>
                </a:solidFill>
              </a:rPr>
              <a:t>GHG Emissions</a:t>
            </a:r>
          </a:p>
        </p:txBody>
      </p:sp>
      <p:sp>
        <p:nvSpPr>
          <p:cNvPr id="1036" name="TextBox 1035">
            <a:extLst>
              <a:ext uri="{FF2B5EF4-FFF2-40B4-BE49-F238E27FC236}">
                <a16:creationId xmlns:a16="http://schemas.microsoft.com/office/drawing/2014/main" id="{4ADF9864-B7C3-4B6C-2F6C-4638AEB4DEB3}"/>
              </a:ext>
            </a:extLst>
          </p:cNvPr>
          <p:cNvSpPr txBox="1"/>
          <p:nvPr/>
        </p:nvSpPr>
        <p:spPr>
          <a:xfrm>
            <a:off x="7132113" y="5947946"/>
            <a:ext cx="1606319" cy="338554"/>
          </a:xfrm>
          <a:prstGeom prst="rect">
            <a:avLst/>
          </a:prstGeom>
          <a:noFill/>
        </p:spPr>
        <p:txBody>
          <a:bodyPr wrap="square" rtlCol="0">
            <a:spAutoFit/>
          </a:bodyPr>
          <a:lstStyle/>
          <a:p>
            <a:pPr algn="ctr"/>
            <a:r>
              <a:rPr lang="en-US" sz="1600"/>
              <a:t>Electrical Grid</a:t>
            </a:r>
          </a:p>
        </p:txBody>
      </p:sp>
      <p:pic>
        <p:nvPicPr>
          <p:cNvPr id="1038" name="Picture 1037" descr="A picture containing graphics, clipart, font, white&#10;&#10;Description automatically generated">
            <a:extLst>
              <a:ext uri="{FF2B5EF4-FFF2-40B4-BE49-F238E27FC236}">
                <a16:creationId xmlns:a16="http://schemas.microsoft.com/office/drawing/2014/main" id="{51D4B4BD-C933-CB25-E21D-DAAB95D983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Tree>
    <p:extLst>
      <p:ext uri="{BB962C8B-B14F-4D97-AF65-F5344CB8AC3E}">
        <p14:creationId xmlns:p14="http://schemas.microsoft.com/office/powerpoint/2010/main" val="292380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00ECF1-B92E-6800-D7E1-5375D1FE3C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BB179-F8D5-C345-885D-36A3B3A51673}" type="slidenum">
              <a:rPr kumimoji="0" lang="en-US" sz="10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3555CA8E-9038-E7EA-E356-00D528E69EF2}"/>
              </a:ext>
            </a:extLst>
          </p:cNvPr>
          <p:cNvSpPr txBox="1"/>
          <p:nvPr/>
        </p:nvSpPr>
        <p:spPr>
          <a:xfrm>
            <a:off x="1323432" y="5081048"/>
            <a:ext cx="2837468"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effectLst/>
                <a:uLnTx/>
                <a:uFillTx/>
                <a:latin typeface="Arial" panose="020B0604020202020204"/>
                <a:ea typeface="+mn-ea"/>
                <a:cs typeface="+mn-cs"/>
              </a:rPr>
              <a:t>Madeline </a:t>
            </a:r>
            <a:r>
              <a:rPr kumimoji="0" lang="en-US" sz="1800" b="1" i="0" u="none" strike="noStrike" kern="0" cap="none" spc="0" normalizeH="0" baseline="0" noProof="0" err="1">
                <a:ln>
                  <a:noFill/>
                </a:ln>
                <a:effectLst/>
                <a:uLnTx/>
                <a:uFillTx/>
                <a:latin typeface="Arial" panose="020B0604020202020204"/>
                <a:ea typeface="+mn-ea"/>
                <a:cs typeface="+mn-cs"/>
              </a:rPr>
              <a:t>Vincitore</a:t>
            </a:r>
            <a:endParaRPr lang="en-US" sz="1800" b="1" i="0" u="none" strike="noStrike" kern="0" cap="none" spc="0" normalizeH="0" baseline="0" noProof="0" err="1">
              <a:ln>
                <a:noFill/>
              </a:ln>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a:ea typeface="+mn-ea"/>
                <a:cs typeface="+mn-cs"/>
              </a:rPr>
              <a:t>Project Director WSP,</a:t>
            </a:r>
            <a:endParaRPr lang="en-US" sz="1800" b="0" i="0" u="none" strike="noStrike" kern="0" cap="none" spc="0" normalizeH="0" baseline="0" noProof="0">
              <a:ln>
                <a:noFill/>
              </a:ln>
              <a:solidFill>
                <a:prstClr val="black"/>
              </a:solidFill>
              <a:effectLst/>
              <a:uLnTx/>
              <a:uFillTx/>
              <a:latin typeface="Arial" panose="020B0604020202020204"/>
              <a:cs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Arial" panose="020B0604020202020204"/>
                <a:ea typeface="+mn-ea"/>
                <a:cs typeface="+mn-cs"/>
              </a:rPr>
              <a:t>Sustainability Energy and Climate Change</a:t>
            </a:r>
            <a:endParaRPr lang="en-US" sz="1800" b="0" i="0" u="none" strike="noStrike" kern="0" cap="none" spc="0" normalizeH="0" baseline="0" noProof="0">
              <a:ln>
                <a:noFill/>
              </a:ln>
              <a:effectLst/>
              <a:uLnTx/>
              <a:uFillTx/>
              <a:latin typeface="Arial" panose="020B0604020202020204"/>
              <a:cs typeface="Arial"/>
            </a:endParaRPr>
          </a:p>
        </p:txBody>
      </p:sp>
      <p:sp>
        <p:nvSpPr>
          <p:cNvPr id="15" name="TextBox 14">
            <a:extLst>
              <a:ext uri="{FF2B5EF4-FFF2-40B4-BE49-F238E27FC236}">
                <a16:creationId xmlns:a16="http://schemas.microsoft.com/office/drawing/2014/main" id="{364CEC50-FEC4-104A-743A-DD08E0B31270}"/>
              </a:ext>
            </a:extLst>
          </p:cNvPr>
          <p:cNvSpPr txBox="1"/>
          <p:nvPr/>
        </p:nvSpPr>
        <p:spPr>
          <a:xfrm>
            <a:off x="8276485" y="5081048"/>
            <a:ext cx="2994244" cy="1200329"/>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Arial" panose="020B0604020202020204"/>
                <a:ea typeface="+mn-ea"/>
                <a:cs typeface="+mn-cs"/>
              </a:rPr>
              <a:t>Adeola Adeusi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a:ea typeface="+mn-ea"/>
                <a:cs typeface="+mn-cs"/>
              </a:rPr>
              <a:t>Project Manager,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a:ea typeface="+mn-ea"/>
                <a:cs typeface="+mn-cs"/>
              </a:rPr>
              <a:t>Global Supply Management Corning Inc.</a:t>
            </a:r>
          </a:p>
        </p:txBody>
      </p:sp>
      <p:sp>
        <p:nvSpPr>
          <p:cNvPr id="16" name="Title 1">
            <a:extLst>
              <a:ext uri="{FF2B5EF4-FFF2-40B4-BE49-F238E27FC236}">
                <a16:creationId xmlns:a16="http://schemas.microsoft.com/office/drawing/2014/main" id="{2E013AB7-DDC0-D24B-1F9C-4FE1A92E3A2E}"/>
              </a:ext>
            </a:extLst>
          </p:cNvPr>
          <p:cNvSpPr txBox="1">
            <a:spLocks/>
          </p:cNvSpPr>
          <p:nvPr/>
        </p:nvSpPr>
        <p:spPr>
          <a:xfrm>
            <a:off x="312341" y="592754"/>
            <a:ext cx="9869864" cy="95729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1A45D7"/>
                </a:solidFill>
                <a:effectLst/>
                <a:uLnTx/>
                <a:uFillTx/>
                <a:latin typeface="Arial" panose="020B0604020202020204"/>
                <a:ea typeface="+mj-ea"/>
                <a:cs typeface="+mj-cs"/>
              </a:rPr>
              <a:t>Speakers </a:t>
            </a:r>
          </a:p>
        </p:txBody>
      </p:sp>
      <p:pic>
        <p:nvPicPr>
          <p:cNvPr id="4" name="Content Placeholder 3">
            <a:extLst>
              <a:ext uri="{FF2B5EF4-FFF2-40B4-BE49-F238E27FC236}">
                <a16:creationId xmlns:a16="http://schemas.microsoft.com/office/drawing/2014/main" id="{659B70B4-A6F5-6987-ECA0-9A741F6DC7EB}"/>
              </a:ext>
            </a:extLst>
          </p:cNvPr>
          <p:cNvPicPr>
            <a:picLocks noGrp="1" noChangeAspect="1"/>
          </p:cNvPicPr>
          <p:nvPr>
            <p:ph idx="1"/>
          </p:nvPr>
        </p:nvPicPr>
        <p:blipFill>
          <a:blip r:embed="rId2"/>
          <a:stretch>
            <a:fillRect/>
          </a:stretch>
        </p:blipFill>
        <p:spPr>
          <a:xfrm>
            <a:off x="8384222" y="1738605"/>
            <a:ext cx="2995956" cy="2995956"/>
          </a:xfrm>
          <a:prstGeom prst="rect">
            <a:avLst/>
          </a:prstGeom>
        </p:spPr>
      </p:pic>
      <p:pic>
        <p:nvPicPr>
          <p:cNvPr id="6" name="Picture 5" descr="A picture containing graphics, clipart, font, white&#10;&#10;Description automatically generated">
            <a:extLst>
              <a:ext uri="{FF2B5EF4-FFF2-40B4-BE49-F238E27FC236}">
                <a16:creationId xmlns:a16="http://schemas.microsoft.com/office/drawing/2014/main" id="{000A5ECB-A5D4-B990-62D5-DDED414C4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6758" y="0"/>
            <a:ext cx="765349" cy="765349"/>
          </a:xfrm>
          <a:prstGeom prst="rect">
            <a:avLst/>
          </a:prstGeom>
        </p:spPr>
      </p:pic>
      <p:sp>
        <p:nvSpPr>
          <p:cNvPr id="3" name="Text Placeholder 2">
            <a:extLst>
              <a:ext uri="{FF2B5EF4-FFF2-40B4-BE49-F238E27FC236}">
                <a16:creationId xmlns:a16="http://schemas.microsoft.com/office/drawing/2014/main" id="{3CB3C4CE-56F0-CBE5-7873-0FFD2B903F25}"/>
              </a:ext>
            </a:extLst>
          </p:cNvPr>
          <p:cNvSpPr>
            <a:spLocks noGrp="1"/>
          </p:cNvSpPr>
          <p:nvPr>
            <p:ph type="body" sz="quarter" idx="13"/>
          </p:nvPr>
        </p:nvSpPr>
        <p:spPr>
          <a:xfrm>
            <a:off x="344424" y="246267"/>
            <a:ext cx="11503152" cy="314325"/>
          </a:xfrm>
        </p:spPr>
        <p:txBody>
          <a:bodyPr/>
          <a:lstStyle/>
          <a:p>
            <a:r>
              <a:rPr lang="en-US"/>
              <a:t>Renewable Energy</a:t>
            </a:r>
          </a:p>
        </p:txBody>
      </p:sp>
      <p:pic>
        <p:nvPicPr>
          <p:cNvPr id="7" name="Picture 6" descr="A person smiling at the camera&#10;&#10;Description automatically generated with low confidence">
            <a:extLst>
              <a:ext uri="{FF2B5EF4-FFF2-40B4-BE49-F238E27FC236}">
                <a16:creationId xmlns:a16="http://schemas.microsoft.com/office/drawing/2014/main" id="{F39A1A31-26CC-5352-77F0-B2ECAAD00200}"/>
              </a:ext>
            </a:extLst>
          </p:cNvPr>
          <p:cNvPicPr>
            <a:picLocks noChangeAspect="1"/>
          </p:cNvPicPr>
          <p:nvPr/>
        </p:nvPicPr>
        <p:blipFill>
          <a:blip r:embed="rId4"/>
          <a:stretch>
            <a:fillRect/>
          </a:stretch>
        </p:blipFill>
        <p:spPr>
          <a:xfrm>
            <a:off x="1244188" y="1707077"/>
            <a:ext cx="2995956" cy="2995956"/>
          </a:xfrm>
          <a:prstGeom prst="rect">
            <a:avLst/>
          </a:prstGeom>
        </p:spPr>
      </p:pic>
      <p:pic>
        <p:nvPicPr>
          <p:cNvPr id="8" name="Picture 8">
            <a:extLst>
              <a:ext uri="{FF2B5EF4-FFF2-40B4-BE49-F238E27FC236}">
                <a16:creationId xmlns:a16="http://schemas.microsoft.com/office/drawing/2014/main" id="{A545F0B9-87D8-576A-789B-FBFAD6C0C1DB}"/>
              </a:ext>
            </a:extLst>
          </p:cNvPr>
          <p:cNvPicPr>
            <a:picLocks noChangeAspect="1"/>
          </p:cNvPicPr>
          <p:nvPr/>
        </p:nvPicPr>
        <p:blipFill>
          <a:blip r:embed="rId5"/>
          <a:stretch>
            <a:fillRect/>
          </a:stretch>
        </p:blipFill>
        <p:spPr>
          <a:xfrm>
            <a:off x="4787426" y="1776953"/>
            <a:ext cx="2926080" cy="2926080"/>
          </a:xfrm>
          <a:prstGeom prst="rect">
            <a:avLst/>
          </a:prstGeom>
        </p:spPr>
      </p:pic>
      <p:sp>
        <p:nvSpPr>
          <p:cNvPr id="9" name="TextBox 8">
            <a:extLst>
              <a:ext uri="{FF2B5EF4-FFF2-40B4-BE49-F238E27FC236}">
                <a16:creationId xmlns:a16="http://schemas.microsoft.com/office/drawing/2014/main" id="{D5875474-0E90-1C84-79B1-D907C78BDAB4}"/>
              </a:ext>
            </a:extLst>
          </p:cNvPr>
          <p:cNvSpPr txBox="1"/>
          <p:nvPr/>
        </p:nvSpPr>
        <p:spPr>
          <a:xfrm>
            <a:off x="4831732" y="5081047"/>
            <a:ext cx="2837468" cy="1200329"/>
          </a:xfrm>
          <a:prstGeom prst="rect">
            <a:avLst/>
          </a:prstGeom>
          <a:noFill/>
        </p:spPr>
        <p:txBody>
          <a:bodyPr wrap="square" lIns="91440" tIns="45720" rIns="91440" bIns="45720" rtlCol="0" anchor="t">
            <a:spAutoFit/>
          </a:bodyPr>
          <a:lstStyle/>
          <a:p>
            <a:pPr algn="ctr">
              <a:defRPr/>
            </a:pPr>
            <a:r>
              <a:rPr lang="en-US" b="1" kern="0">
                <a:latin typeface="Arial" panose="020B0604020202020204"/>
              </a:rPr>
              <a:t>Bridget Venne</a:t>
            </a:r>
            <a:endParaRPr lang="en-US" sz="1800" b="1" i="0" u="none" strike="noStrike" kern="0" cap="none" spc="0" normalizeH="0" baseline="0" noProof="0">
              <a:ln>
                <a:noFill/>
              </a:ln>
              <a:effectLst/>
              <a:uLnTx/>
              <a:uFillTx/>
              <a:latin typeface="Arial" panose="020B0604020202020204"/>
              <a:cs typeface="Arial"/>
            </a:endParaRPr>
          </a:p>
          <a:p>
            <a:pPr algn="ctr">
              <a:defRPr/>
            </a:pPr>
            <a:r>
              <a:rPr lang="en-US" kern="0">
                <a:latin typeface="Arial" panose="020B0604020202020204"/>
              </a:rPr>
              <a:t>AVP, WSP</a:t>
            </a:r>
            <a:r>
              <a:rPr kumimoji="0" lang="en-US" sz="1800" b="0" i="0" u="none" strike="noStrike" kern="0" cap="none" spc="0" normalizeH="0" baseline="0" noProof="0">
                <a:ln>
                  <a:noFill/>
                </a:ln>
                <a:effectLst/>
                <a:uLnTx/>
                <a:uFillTx/>
                <a:latin typeface="Arial" panose="020B0604020202020204"/>
                <a:ea typeface="+mn-ea"/>
                <a:cs typeface="+mn-cs"/>
              </a:rPr>
              <a:t>,</a:t>
            </a:r>
            <a:endParaRPr lang="en-US" sz="1800" b="0" i="0" u="none" strike="noStrike" kern="0" cap="none" spc="0" normalizeH="0" baseline="0" noProof="0">
              <a:ln>
                <a:noFill/>
              </a:ln>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Arial" panose="020B0604020202020204"/>
                <a:ea typeface="+mn-ea"/>
                <a:cs typeface="+mn-cs"/>
              </a:rPr>
              <a:t>Sustainability Energy and Climate Change</a:t>
            </a:r>
            <a:endParaRPr lang="en-US" sz="1800" b="0" i="0" u="none" strike="noStrike" kern="0" cap="none" spc="0" normalizeH="0" baseline="0" noProof="0">
              <a:ln>
                <a:noFill/>
              </a:ln>
              <a:effectLst/>
              <a:uLnTx/>
              <a:uFillTx/>
              <a:latin typeface="Arial" panose="020B0604020202020204"/>
              <a:cs typeface="Arial"/>
            </a:endParaRPr>
          </a:p>
        </p:txBody>
      </p:sp>
    </p:spTree>
    <p:extLst>
      <p:ext uri="{BB962C8B-B14F-4D97-AF65-F5344CB8AC3E}">
        <p14:creationId xmlns:p14="http://schemas.microsoft.com/office/powerpoint/2010/main" val="1429265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B4FA85-880D-7C4A-C426-9AD7732A15F1}"/>
              </a:ext>
            </a:extLst>
          </p:cNvPr>
          <p:cNvSpPr>
            <a:spLocks noGrp="1"/>
          </p:cNvSpPr>
          <p:nvPr>
            <p:ph type="sldNum" sz="quarter" idx="12"/>
          </p:nvPr>
        </p:nvSpPr>
        <p:spPr/>
        <p:txBody>
          <a:bodyPr/>
          <a:lstStyle/>
          <a:p>
            <a:fld id="{9FBBB179-F8D5-C345-885D-36A3B3A51673}" type="slidenum">
              <a:rPr lang="en-US" smtClean="0"/>
              <a:t>30</a:t>
            </a:fld>
            <a:endParaRPr lang="en-US"/>
          </a:p>
        </p:txBody>
      </p:sp>
      <p:sp>
        <p:nvSpPr>
          <p:cNvPr id="6" name="Title 3">
            <a:extLst>
              <a:ext uri="{FF2B5EF4-FFF2-40B4-BE49-F238E27FC236}">
                <a16:creationId xmlns:a16="http://schemas.microsoft.com/office/drawing/2014/main" id="{ED86A9D5-BA2E-FC69-301E-6D805D9ABA28}"/>
              </a:ext>
            </a:extLst>
          </p:cNvPr>
          <p:cNvSpPr txBox="1">
            <a:spLocks/>
          </p:cNvSpPr>
          <p:nvPr/>
        </p:nvSpPr>
        <p:spPr>
          <a:xfrm>
            <a:off x="417576" y="533661"/>
            <a:ext cx="11582400" cy="685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t>Renewable Energy Procurement Options</a:t>
            </a:r>
          </a:p>
        </p:txBody>
      </p:sp>
      <p:graphicFrame>
        <p:nvGraphicFramePr>
          <p:cNvPr id="7" name="Table 6">
            <a:extLst>
              <a:ext uri="{FF2B5EF4-FFF2-40B4-BE49-F238E27FC236}">
                <a16:creationId xmlns:a16="http://schemas.microsoft.com/office/drawing/2014/main" id="{32387B0C-2E44-6A0E-2203-49ED9549D1CC}"/>
              </a:ext>
            </a:extLst>
          </p:cNvPr>
          <p:cNvGraphicFramePr>
            <a:graphicFrameLocks noGrp="1"/>
          </p:cNvGraphicFramePr>
          <p:nvPr>
            <p:extLst>
              <p:ext uri="{D42A27DB-BD31-4B8C-83A1-F6EECF244321}">
                <p14:modId xmlns:p14="http://schemas.microsoft.com/office/powerpoint/2010/main" val="1503657120"/>
              </p:ext>
            </p:extLst>
          </p:nvPr>
        </p:nvGraphicFramePr>
        <p:xfrm>
          <a:off x="457200" y="2311469"/>
          <a:ext cx="11457871" cy="3775707"/>
        </p:xfrm>
        <a:graphic>
          <a:graphicData uri="http://schemas.openxmlformats.org/drawingml/2006/table">
            <a:tbl>
              <a:tblPr>
                <a:tableStyleId>{21E4AEA4-8DFA-4A89-87EB-49C32662AFE0}</a:tableStyleId>
              </a:tblPr>
              <a:tblGrid>
                <a:gridCol w="1647446">
                  <a:extLst>
                    <a:ext uri="{9D8B030D-6E8A-4147-A177-3AD203B41FA5}">
                      <a16:colId xmlns:a16="http://schemas.microsoft.com/office/drawing/2014/main" val="3698881898"/>
                    </a:ext>
                  </a:extLst>
                </a:gridCol>
                <a:gridCol w="7003142">
                  <a:extLst>
                    <a:ext uri="{9D8B030D-6E8A-4147-A177-3AD203B41FA5}">
                      <a16:colId xmlns:a16="http://schemas.microsoft.com/office/drawing/2014/main" val="991457513"/>
                    </a:ext>
                  </a:extLst>
                </a:gridCol>
                <a:gridCol w="1324427">
                  <a:extLst>
                    <a:ext uri="{9D8B030D-6E8A-4147-A177-3AD203B41FA5}">
                      <a16:colId xmlns:a16="http://schemas.microsoft.com/office/drawing/2014/main" val="3395017376"/>
                    </a:ext>
                  </a:extLst>
                </a:gridCol>
                <a:gridCol w="1482856">
                  <a:extLst>
                    <a:ext uri="{9D8B030D-6E8A-4147-A177-3AD203B41FA5}">
                      <a16:colId xmlns:a16="http://schemas.microsoft.com/office/drawing/2014/main" val="3195221539"/>
                    </a:ext>
                  </a:extLst>
                </a:gridCol>
              </a:tblGrid>
              <a:tr h="371475">
                <a:tc>
                  <a:txBody>
                    <a:bodyPr/>
                    <a:lstStyle/>
                    <a:p>
                      <a:pPr algn="l" rtl="0" fontAlgn="base"/>
                      <a:r>
                        <a:rPr lang="en-US" sz="1200" b="1">
                          <a:solidFill>
                            <a:schemeClr val="tx1"/>
                          </a:solidFill>
                          <a:effectLst/>
                        </a:rPr>
                        <a:t>Option  ​</a:t>
                      </a:r>
                      <a:endParaRPr lang="en-US" sz="1200" b="1" i="0">
                        <a:solidFill>
                          <a:schemeClr val="tx1"/>
                        </a:solidFill>
                        <a:effectLst/>
                      </a:endParaRPr>
                    </a:p>
                  </a:txBody>
                  <a:tcPr marR="33456" marT="16728" marB="16728" anchor="ctr"/>
                </a:tc>
                <a:tc>
                  <a:txBody>
                    <a:bodyPr/>
                    <a:lstStyle/>
                    <a:p>
                      <a:pPr algn="l" rtl="0" fontAlgn="base"/>
                      <a:r>
                        <a:rPr lang="en-US" sz="1200" b="1">
                          <a:solidFill>
                            <a:schemeClr val="tx1"/>
                          </a:solidFill>
                          <a:effectLst/>
                        </a:rPr>
                        <a:t>Detail​</a:t>
                      </a:r>
                      <a:endParaRPr lang="en-US" sz="1200" b="1" i="0">
                        <a:solidFill>
                          <a:schemeClr val="tx1"/>
                        </a:solidFill>
                        <a:effectLst/>
                      </a:endParaRPr>
                    </a:p>
                  </a:txBody>
                  <a:tcPr marR="33456" marT="16728" marB="16728" anchor="ctr"/>
                </a:tc>
                <a:tc>
                  <a:txBody>
                    <a:bodyPr/>
                    <a:lstStyle/>
                    <a:p>
                      <a:pPr algn="ctr" rtl="0" fontAlgn="base"/>
                      <a:r>
                        <a:rPr lang="en-US" sz="1200" b="1">
                          <a:solidFill>
                            <a:schemeClr val="tx1"/>
                          </a:solidFill>
                          <a:effectLst/>
                        </a:rPr>
                        <a:t>Time Horizon</a:t>
                      </a:r>
                      <a:endParaRPr lang="en-US" sz="1200" b="1" i="0">
                        <a:solidFill>
                          <a:schemeClr val="tx1"/>
                        </a:solidFill>
                        <a:effectLst/>
                      </a:endParaRPr>
                    </a:p>
                  </a:txBody>
                  <a:tcPr marR="33456" marT="16728" marB="16728" anchor="ctr"/>
                </a:tc>
                <a:tc>
                  <a:txBody>
                    <a:bodyPr/>
                    <a:lstStyle/>
                    <a:p>
                      <a:pPr lvl="0" algn="ctr">
                        <a:buNone/>
                      </a:pPr>
                      <a:r>
                        <a:rPr lang="en-US" sz="1200" b="1">
                          <a:solidFill>
                            <a:schemeClr val="tx1"/>
                          </a:solidFill>
                          <a:effectLst/>
                        </a:rPr>
                        <a:t>Impact</a:t>
                      </a:r>
                    </a:p>
                  </a:txBody>
                  <a:tcPr marR="33456" marT="16728" marB="16728" anchor="ctr"/>
                </a:tc>
                <a:extLst>
                  <a:ext uri="{0D108BD9-81ED-4DB2-BD59-A6C34878D82A}">
                    <a16:rowId xmlns:a16="http://schemas.microsoft.com/office/drawing/2014/main" val="494949372"/>
                  </a:ext>
                </a:extLst>
              </a:tr>
              <a:tr h="485596">
                <a:tc>
                  <a:txBody>
                    <a:bodyPr/>
                    <a:lstStyle/>
                    <a:p>
                      <a:pPr algn="l" rtl="0" fontAlgn="base"/>
                      <a:r>
                        <a:rPr lang="en-US" sz="1000" b="1">
                          <a:solidFill>
                            <a:schemeClr val="tx1"/>
                          </a:solidFill>
                          <a:effectLst/>
                        </a:rPr>
                        <a:t>Owned on-site generation​</a:t>
                      </a:r>
                      <a:endParaRPr lang="en-US" sz="1000" b="1" i="0">
                        <a:solidFill>
                          <a:schemeClr val="tx1"/>
                        </a:solidFill>
                        <a:effectLst/>
                      </a:endParaRPr>
                    </a:p>
                  </a:txBody>
                  <a:tcPr marR="33456" marT="16728" marB="16728" anchor="ctr"/>
                </a:tc>
                <a:tc>
                  <a:txBody>
                    <a:bodyPr/>
                    <a:lstStyle/>
                    <a:p>
                      <a:pPr algn="l" rtl="0" fontAlgn="base"/>
                      <a:r>
                        <a:rPr lang="en-US" sz="1000" b="0">
                          <a:solidFill>
                            <a:schemeClr val="tx1"/>
                          </a:solidFill>
                          <a:effectLst/>
                        </a:rPr>
                        <a:t>Company builds, owns, and operates a renewable energy project on-site and maintains ownership of the generated electricity​</a:t>
                      </a:r>
                      <a:endParaRPr lang="en-US" sz="1000" b="0" i="0">
                        <a:solidFill>
                          <a:schemeClr val="tx1"/>
                        </a:solidFill>
                        <a:effectLst/>
                      </a:endParaRPr>
                    </a:p>
                  </a:txBody>
                  <a:tcPr marR="33456" marT="16728" marB="16728" anchor="ctr"/>
                </a:tc>
                <a:tc>
                  <a:txBody>
                    <a:bodyPr/>
                    <a:lstStyle/>
                    <a:p>
                      <a:pPr algn="ctr" rtl="0" fontAlgn="base"/>
                      <a:r>
                        <a:rPr lang="en-US" sz="1000" b="0">
                          <a:solidFill>
                            <a:schemeClr val="tx1"/>
                          </a:solidFill>
                          <a:effectLst/>
                        </a:rPr>
                        <a:t>Long Term</a:t>
                      </a:r>
                      <a:endParaRPr lang="en-US" sz="1000" b="0" i="0">
                        <a:solidFill>
                          <a:schemeClr val="tx1"/>
                        </a:solidFill>
                        <a:effectLst/>
                      </a:endParaRPr>
                    </a:p>
                  </a:txBody>
                  <a:tcPr marR="33456" marT="16728" marB="16728" anchor="ctr"/>
                </a:tc>
                <a:tc>
                  <a:txBody>
                    <a:bodyPr/>
                    <a:lstStyle/>
                    <a:p>
                      <a:pPr lvl="0" algn="ctr">
                        <a:buNone/>
                      </a:pPr>
                      <a:r>
                        <a:rPr lang="en-US" sz="1000" b="0">
                          <a:solidFill>
                            <a:schemeClr val="tx1"/>
                          </a:solidFill>
                          <a:effectLst/>
                        </a:rPr>
                        <a:t>Very High</a:t>
                      </a:r>
                    </a:p>
                  </a:txBody>
                  <a:tcPr marR="33456" marT="16728" marB="16728" anchor="ctr"/>
                </a:tc>
                <a:extLst>
                  <a:ext uri="{0D108BD9-81ED-4DB2-BD59-A6C34878D82A}">
                    <a16:rowId xmlns:a16="http://schemas.microsoft.com/office/drawing/2014/main" val="3900900355"/>
                  </a:ext>
                </a:extLst>
              </a:tr>
              <a:tr h="485596">
                <a:tc>
                  <a:txBody>
                    <a:bodyPr/>
                    <a:lstStyle/>
                    <a:p>
                      <a:pPr algn="l" rtl="0" fontAlgn="base"/>
                      <a:r>
                        <a:rPr lang="en-US" sz="1000" b="1">
                          <a:solidFill>
                            <a:schemeClr val="tx1"/>
                          </a:solidFill>
                          <a:effectLst/>
                        </a:rPr>
                        <a:t>Owned off-site generation​</a:t>
                      </a:r>
                      <a:endParaRPr lang="en-US" sz="1000" b="1" i="0">
                        <a:solidFill>
                          <a:schemeClr val="tx1"/>
                        </a:solidFill>
                        <a:effectLst/>
                      </a:endParaRPr>
                    </a:p>
                  </a:txBody>
                  <a:tcPr marR="33456" marT="16728" marB="16728" anchor="ctr"/>
                </a:tc>
                <a:tc>
                  <a:txBody>
                    <a:bodyPr/>
                    <a:lstStyle/>
                    <a:p>
                      <a:pPr algn="l" rtl="0" fontAlgn="base"/>
                      <a:r>
                        <a:rPr lang="en-US" sz="1000" b="0">
                          <a:solidFill>
                            <a:schemeClr val="tx1"/>
                          </a:solidFill>
                          <a:effectLst/>
                        </a:rPr>
                        <a:t>Company builds, owns, and operates a renewable energy project off-site and maintains ownership of the generated electricity​</a:t>
                      </a:r>
                      <a:endParaRPr lang="en-US" sz="1000" b="0" i="0">
                        <a:solidFill>
                          <a:schemeClr val="tx1"/>
                        </a:solidFill>
                        <a:effectLst/>
                      </a:endParaRPr>
                    </a:p>
                  </a:txBody>
                  <a:tcPr marR="33456" marT="16728" marB="16728"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000" b="0">
                          <a:solidFill>
                            <a:schemeClr val="tx1"/>
                          </a:solidFill>
                          <a:effectLst/>
                        </a:rPr>
                        <a:t>Long Term</a:t>
                      </a:r>
                      <a:endParaRPr lang="en-US" sz="1000" b="0" i="0">
                        <a:solidFill>
                          <a:schemeClr val="tx1"/>
                        </a:solidFill>
                        <a:effectLst/>
                      </a:endParaRPr>
                    </a:p>
                  </a:txBody>
                  <a:tcPr marR="33456" marT="16728" marB="16728" anchor="ctr"/>
                </a:tc>
                <a:tc>
                  <a:txBody>
                    <a:bodyPr/>
                    <a:lstStyle/>
                    <a:p>
                      <a:pPr marL="0" lvl="0" indent="0" algn="ctr">
                        <a:lnSpc>
                          <a:spcPct val="100000"/>
                        </a:lnSpc>
                        <a:spcBef>
                          <a:spcPts val="0"/>
                        </a:spcBef>
                        <a:spcAft>
                          <a:spcPts val="0"/>
                        </a:spcAft>
                        <a:buNone/>
                      </a:pPr>
                      <a:r>
                        <a:rPr lang="en-US" sz="1000" b="0">
                          <a:solidFill>
                            <a:schemeClr val="tx1"/>
                          </a:solidFill>
                          <a:effectLst/>
                        </a:rPr>
                        <a:t>Very High</a:t>
                      </a:r>
                    </a:p>
                  </a:txBody>
                  <a:tcPr marR="33456" marT="16728" marB="16728" anchor="ctr"/>
                </a:tc>
                <a:extLst>
                  <a:ext uri="{0D108BD9-81ED-4DB2-BD59-A6C34878D82A}">
                    <a16:rowId xmlns:a16="http://schemas.microsoft.com/office/drawing/2014/main" val="41914313"/>
                  </a:ext>
                </a:extLst>
              </a:tr>
              <a:tr h="485596">
                <a:tc>
                  <a:txBody>
                    <a:bodyPr/>
                    <a:lstStyle/>
                    <a:p>
                      <a:pPr algn="l" rtl="0" fontAlgn="base"/>
                      <a:r>
                        <a:rPr lang="en-US" sz="1000" b="1" dirty="0">
                          <a:solidFill>
                            <a:schemeClr val="tx1"/>
                          </a:solidFill>
                          <a:effectLst/>
                        </a:rPr>
                        <a:t>On-site PPA/operating lease​</a:t>
                      </a:r>
                      <a:endParaRPr lang="en-US" sz="1000" b="1" i="0" dirty="0">
                        <a:solidFill>
                          <a:schemeClr val="tx1"/>
                        </a:solidFill>
                        <a:effectLst/>
                      </a:endParaRPr>
                    </a:p>
                  </a:txBody>
                  <a:tcPr marR="33456" marT="16728" marB="16728" anchor="ctr"/>
                </a:tc>
                <a:tc>
                  <a:txBody>
                    <a:bodyPr/>
                    <a:lstStyle/>
                    <a:p>
                      <a:pPr algn="l" rtl="0" fontAlgn="base"/>
                      <a:r>
                        <a:rPr lang="en-US" sz="1000" b="0">
                          <a:solidFill>
                            <a:schemeClr val="tx1"/>
                          </a:solidFill>
                          <a:effectLst/>
                        </a:rPr>
                        <a:t>Developer builds, owns, and operates an on-site renewable energy project and sells the project generation and corresponding RECs directly to the company​</a:t>
                      </a:r>
                      <a:endParaRPr lang="en-US" sz="1000" b="0" i="0">
                        <a:solidFill>
                          <a:schemeClr val="tx1"/>
                        </a:solidFill>
                        <a:effectLst/>
                      </a:endParaRPr>
                    </a:p>
                  </a:txBody>
                  <a:tcPr marR="33456" marT="16728" marB="16728" anchor="ctr"/>
                </a:tc>
                <a:tc>
                  <a:txBody>
                    <a:bodyPr/>
                    <a:lstStyle/>
                    <a:p>
                      <a:pPr algn="ctr" rtl="0" fontAlgn="base"/>
                      <a:r>
                        <a:rPr lang="en-US" sz="1000" b="0">
                          <a:solidFill>
                            <a:schemeClr val="tx1"/>
                          </a:solidFill>
                          <a:effectLst/>
                        </a:rPr>
                        <a:t>Medium Term </a:t>
                      </a:r>
                      <a:endParaRPr lang="en-US" sz="1000" b="0" i="0">
                        <a:solidFill>
                          <a:schemeClr val="tx1"/>
                        </a:solidFill>
                        <a:effectLst/>
                      </a:endParaRPr>
                    </a:p>
                  </a:txBody>
                  <a:tcPr marR="33456" marT="16728" marB="16728" anchor="ctr"/>
                </a:tc>
                <a:tc>
                  <a:txBody>
                    <a:bodyPr/>
                    <a:lstStyle/>
                    <a:p>
                      <a:pPr lvl="0" algn="ctr">
                        <a:buNone/>
                      </a:pPr>
                      <a:r>
                        <a:rPr lang="en-US" sz="1000" b="0">
                          <a:solidFill>
                            <a:schemeClr val="tx1"/>
                          </a:solidFill>
                          <a:effectLst/>
                        </a:rPr>
                        <a:t>High</a:t>
                      </a:r>
                    </a:p>
                  </a:txBody>
                  <a:tcPr marR="33456" marT="16728" marB="16728" anchor="ctr"/>
                </a:tc>
                <a:extLst>
                  <a:ext uri="{0D108BD9-81ED-4DB2-BD59-A6C34878D82A}">
                    <a16:rowId xmlns:a16="http://schemas.microsoft.com/office/drawing/2014/main" val="3453706041"/>
                  </a:ext>
                </a:extLst>
              </a:tr>
              <a:tr h="485596">
                <a:tc>
                  <a:txBody>
                    <a:bodyPr/>
                    <a:lstStyle/>
                    <a:p>
                      <a:pPr algn="l" rtl="0" fontAlgn="base"/>
                      <a:r>
                        <a:rPr lang="en-US" sz="1000" b="1">
                          <a:solidFill>
                            <a:schemeClr val="tx1"/>
                          </a:solidFill>
                          <a:effectLst/>
                        </a:rPr>
                        <a:t>Physical PPA​</a:t>
                      </a:r>
                      <a:endParaRPr lang="en-US" sz="1000" b="1" i="0">
                        <a:solidFill>
                          <a:schemeClr val="tx1"/>
                        </a:solidFill>
                        <a:effectLst/>
                      </a:endParaRPr>
                    </a:p>
                  </a:txBody>
                  <a:tcPr marR="33456" marT="16728" marB="16728" anchor="ctr"/>
                </a:tc>
                <a:tc>
                  <a:txBody>
                    <a:bodyPr/>
                    <a:lstStyle/>
                    <a:p>
                      <a:pPr algn="l" rtl="0" fontAlgn="base"/>
                      <a:r>
                        <a:rPr lang="en-US" sz="1000" b="0">
                          <a:solidFill>
                            <a:schemeClr val="tx1"/>
                          </a:solidFill>
                          <a:effectLst/>
                        </a:rPr>
                        <a:t>Developer builds, owns, and operates the renewable energy project and sells the project generation and corresponding RECs directly to the company​</a:t>
                      </a:r>
                      <a:endParaRPr lang="en-US" sz="1000" b="0" i="0">
                        <a:solidFill>
                          <a:schemeClr val="tx1"/>
                        </a:solidFill>
                        <a:effectLst/>
                      </a:endParaRPr>
                    </a:p>
                  </a:txBody>
                  <a:tcPr marR="33456" marT="16728" marB="16728"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000" b="0">
                          <a:solidFill>
                            <a:schemeClr val="tx1"/>
                          </a:solidFill>
                          <a:effectLst/>
                        </a:rPr>
                        <a:t>Long Term</a:t>
                      </a:r>
                    </a:p>
                  </a:txBody>
                  <a:tcPr marR="33456" marT="16728" marB="16728" anchor="ctr"/>
                </a:tc>
                <a:tc>
                  <a:txBody>
                    <a:bodyPr/>
                    <a:lstStyle/>
                    <a:p>
                      <a:pPr lvl="0" algn="ctr">
                        <a:buNone/>
                      </a:pPr>
                      <a:r>
                        <a:rPr lang="en-US" sz="1000" b="0" i="0">
                          <a:solidFill>
                            <a:schemeClr val="tx1"/>
                          </a:solidFill>
                          <a:effectLst/>
                        </a:rPr>
                        <a:t>High</a:t>
                      </a:r>
                    </a:p>
                  </a:txBody>
                  <a:tcPr marR="33456" marT="16728" marB="16728" anchor="ctr"/>
                </a:tc>
                <a:extLst>
                  <a:ext uri="{0D108BD9-81ED-4DB2-BD59-A6C34878D82A}">
                    <a16:rowId xmlns:a16="http://schemas.microsoft.com/office/drawing/2014/main" val="958151024"/>
                  </a:ext>
                </a:extLst>
              </a:tr>
              <a:tr h="485596">
                <a:tc>
                  <a:txBody>
                    <a:bodyPr/>
                    <a:lstStyle/>
                    <a:p>
                      <a:pPr algn="l" rtl="0" fontAlgn="base"/>
                      <a:r>
                        <a:rPr lang="en-US" sz="1000" b="1">
                          <a:solidFill>
                            <a:schemeClr val="tx1"/>
                          </a:solidFill>
                          <a:effectLst/>
                        </a:rPr>
                        <a:t>Virtual PPA (vPPA)​</a:t>
                      </a:r>
                      <a:endParaRPr lang="en-US" sz="1000" b="1" i="0">
                        <a:solidFill>
                          <a:schemeClr val="tx1"/>
                        </a:solidFill>
                        <a:effectLst/>
                      </a:endParaRPr>
                    </a:p>
                  </a:txBody>
                  <a:tcPr marR="33456" marT="16728" marB="16728" anchor="ctr"/>
                </a:tc>
                <a:tc>
                  <a:txBody>
                    <a:bodyPr/>
                    <a:lstStyle/>
                    <a:p>
                      <a:pPr algn="l" rtl="0" fontAlgn="base"/>
                      <a:r>
                        <a:rPr lang="en-US" sz="1000" b="0">
                          <a:solidFill>
                            <a:schemeClr val="tx1"/>
                          </a:solidFill>
                          <a:effectLst/>
                        </a:rPr>
                        <a:t>The company agrees to pay a fixed price for RECs and the developer liquidates energy into the wholesale power market (floating market price). Settlement of differences between the fixed price and the floating market price can result in higher or lower costs for the buyer.​</a:t>
                      </a:r>
                      <a:endParaRPr lang="en-US" sz="1000" b="0" i="0">
                        <a:solidFill>
                          <a:schemeClr val="tx1"/>
                        </a:solidFill>
                        <a:effectLst/>
                      </a:endParaRPr>
                    </a:p>
                  </a:txBody>
                  <a:tcPr marR="33456" marT="16728" marB="16728"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000" b="0">
                          <a:solidFill>
                            <a:schemeClr val="tx1"/>
                          </a:solidFill>
                          <a:effectLst/>
                        </a:rPr>
                        <a:t>Long Term</a:t>
                      </a:r>
                    </a:p>
                    <a:p>
                      <a:pPr algn="ctr" rtl="0" fontAlgn="base"/>
                      <a:endParaRPr lang="en-US" sz="1000" b="0" i="0">
                        <a:solidFill>
                          <a:schemeClr val="tx1"/>
                        </a:solidFill>
                        <a:effectLst/>
                      </a:endParaRPr>
                    </a:p>
                  </a:txBody>
                  <a:tcPr marR="33456" marT="16728" marB="16728" anchor="ctr"/>
                </a:tc>
                <a:tc>
                  <a:txBody>
                    <a:bodyPr/>
                    <a:lstStyle/>
                    <a:p>
                      <a:pPr lvl="0" algn="ctr">
                        <a:buNone/>
                      </a:pPr>
                      <a:r>
                        <a:rPr lang="en-US" sz="1000" b="0" i="0">
                          <a:solidFill>
                            <a:schemeClr val="tx1"/>
                          </a:solidFill>
                          <a:effectLst/>
                        </a:rPr>
                        <a:t>Medium</a:t>
                      </a:r>
                    </a:p>
                  </a:txBody>
                  <a:tcPr marR="33456" marT="16728" marB="16728" anchor="ctr"/>
                </a:tc>
                <a:extLst>
                  <a:ext uri="{0D108BD9-81ED-4DB2-BD59-A6C34878D82A}">
                    <a16:rowId xmlns:a16="http://schemas.microsoft.com/office/drawing/2014/main" val="4111308844"/>
                  </a:ext>
                </a:extLst>
              </a:tr>
              <a:tr h="485596">
                <a:tc>
                  <a:txBody>
                    <a:bodyPr/>
                    <a:lstStyle/>
                    <a:p>
                      <a:pPr algn="l" rtl="0" fontAlgn="base"/>
                      <a:r>
                        <a:rPr lang="en-US" sz="1000" b="1">
                          <a:solidFill>
                            <a:schemeClr val="tx1"/>
                          </a:solidFill>
                          <a:effectLst/>
                        </a:rPr>
                        <a:t>Utility products / green tariffs​</a:t>
                      </a:r>
                      <a:endParaRPr lang="en-US" sz="1000" b="1" i="0">
                        <a:solidFill>
                          <a:schemeClr val="tx1"/>
                        </a:solidFill>
                        <a:effectLst/>
                      </a:endParaRPr>
                    </a:p>
                  </a:txBody>
                  <a:tcPr marR="33456" marT="16728" marB="16728" anchor="ctr"/>
                </a:tc>
                <a:tc>
                  <a:txBody>
                    <a:bodyPr/>
                    <a:lstStyle/>
                    <a:p>
                      <a:pPr algn="l" rtl="0" fontAlgn="base"/>
                      <a:r>
                        <a:rPr lang="en-US" sz="1000" b="0">
                          <a:solidFill>
                            <a:schemeClr val="tx1"/>
                          </a:solidFill>
                          <a:effectLst/>
                        </a:rPr>
                        <a:t>Utilities supply company with up to 100 percent renewable power from either projects that they own or independent power producers in the region​</a:t>
                      </a:r>
                      <a:endParaRPr lang="en-US" sz="1000" b="0" i="0">
                        <a:solidFill>
                          <a:schemeClr val="tx1"/>
                        </a:solidFill>
                        <a:effectLst/>
                      </a:endParaRPr>
                    </a:p>
                  </a:txBody>
                  <a:tcPr marR="33456" marT="16728" marB="16728" anchor="ctr"/>
                </a:tc>
                <a:tc>
                  <a:txBody>
                    <a:bodyPr/>
                    <a:lstStyle/>
                    <a:p>
                      <a:pPr algn="ctr" rtl="0" fontAlgn="base"/>
                      <a:r>
                        <a:rPr lang="en-US" sz="1000" b="0">
                          <a:solidFill>
                            <a:schemeClr val="tx1"/>
                          </a:solidFill>
                          <a:effectLst/>
                        </a:rPr>
                        <a:t>Near Term</a:t>
                      </a:r>
                      <a:endParaRPr lang="en-US" sz="1000" b="0" i="0">
                        <a:solidFill>
                          <a:schemeClr val="tx1"/>
                        </a:solidFill>
                        <a:effectLst/>
                      </a:endParaRPr>
                    </a:p>
                  </a:txBody>
                  <a:tcPr marR="33456" marT="16728" marB="16728" anchor="ctr"/>
                </a:tc>
                <a:tc>
                  <a:txBody>
                    <a:bodyPr/>
                    <a:lstStyle/>
                    <a:p>
                      <a:pPr lvl="0" algn="ctr">
                        <a:buNone/>
                      </a:pPr>
                      <a:r>
                        <a:rPr lang="en-US" sz="1000" b="0">
                          <a:solidFill>
                            <a:schemeClr val="tx1"/>
                          </a:solidFill>
                          <a:effectLst/>
                        </a:rPr>
                        <a:t>Medium</a:t>
                      </a:r>
                    </a:p>
                  </a:txBody>
                  <a:tcPr marR="33456" marT="16728" marB="16728" anchor="ctr"/>
                </a:tc>
                <a:extLst>
                  <a:ext uri="{0D108BD9-81ED-4DB2-BD59-A6C34878D82A}">
                    <a16:rowId xmlns:a16="http://schemas.microsoft.com/office/drawing/2014/main" val="2348431536"/>
                  </a:ext>
                </a:extLst>
              </a:tr>
              <a:tr h="485596">
                <a:tc>
                  <a:txBody>
                    <a:bodyPr/>
                    <a:lstStyle/>
                    <a:p>
                      <a:pPr algn="l" rtl="0" fontAlgn="base"/>
                      <a:r>
                        <a:rPr lang="en-US" sz="1000" b="1">
                          <a:solidFill>
                            <a:schemeClr val="tx1"/>
                          </a:solidFill>
                          <a:effectLst/>
                        </a:rPr>
                        <a:t>Unbundled RECs​</a:t>
                      </a:r>
                      <a:endParaRPr lang="en-US" sz="1000" b="1" i="0">
                        <a:solidFill>
                          <a:schemeClr val="tx1"/>
                        </a:solidFill>
                        <a:effectLst/>
                      </a:endParaRPr>
                    </a:p>
                  </a:txBody>
                  <a:tcPr marR="33456" marT="16728" marB="16728" anchor="ctr"/>
                </a:tc>
                <a:tc>
                  <a:txBody>
                    <a:bodyPr/>
                    <a:lstStyle/>
                    <a:p>
                      <a:pPr algn="l" rtl="0" fontAlgn="base"/>
                      <a:r>
                        <a:rPr lang="en-US" sz="1000" b="0">
                          <a:solidFill>
                            <a:schemeClr val="tx1"/>
                          </a:solidFill>
                          <a:effectLst/>
                        </a:rPr>
                        <a:t>RECs sold independent of the underlying energy generated​</a:t>
                      </a:r>
                      <a:endParaRPr lang="en-US" sz="1000" b="0" i="0">
                        <a:solidFill>
                          <a:schemeClr val="tx1"/>
                        </a:solidFill>
                        <a:effectLst/>
                      </a:endParaRPr>
                    </a:p>
                  </a:txBody>
                  <a:tcPr marR="33456" marT="16728" marB="16728" anchor="ctr"/>
                </a:tc>
                <a:tc>
                  <a:txBody>
                    <a:bodyPr/>
                    <a:lstStyle/>
                    <a:p>
                      <a:pPr algn="ctr" rtl="0" fontAlgn="base"/>
                      <a:r>
                        <a:rPr lang="en-US" sz="1000" b="0" dirty="0">
                          <a:solidFill>
                            <a:schemeClr val="tx1"/>
                          </a:solidFill>
                          <a:effectLst/>
                        </a:rPr>
                        <a:t>Near Term</a:t>
                      </a:r>
                      <a:endParaRPr lang="en-US" sz="1000" b="0" i="0" dirty="0">
                        <a:solidFill>
                          <a:schemeClr val="tx1"/>
                        </a:solidFill>
                        <a:effectLst/>
                      </a:endParaRPr>
                    </a:p>
                  </a:txBody>
                  <a:tcPr marR="33456" marT="16728" marB="16728" anchor="ctr"/>
                </a:tc>
                <a:tc>
                  <a:txBody>
                    <a:bodyPr/>
                    <a:lstStyle/>
                    <a:p>
                      <a:pPr lvl="0" algn="ctr">
                        <a:buNone/>
                      </a:pPr>
                      <a:r>
                        <a:rPr lang="en-US" sz="1000" b="0">
                          <a:solidFill>
                            <a:schemeClr val="tx1"/>
                          </a:solidFill>
                          <a:effectLst/>
                        </a:rPr>
                        <a:t>Low</a:t>
                      </a:r>
                    </a:p>
                  </a:txBody>
                  <a:tcPr marR="33456" marT="16728" marB="16728" anchor="ctr"/>
                </a:tc>
                <a:extLst>
                  <a:ext uri="{0D108BD9-81ED-4DB2-BD59-A6C34878D82A}">
                    <a16:rowId xmlns:a16="http://schemas.microsoft.com/office/drawing/2014/main" val="952590923"/>
                  </a:ext>
                </a:extLst>
              </a:tr>
            </a:tbl>
          </a:graphicData>
        </a:graphic>
      </p:graphicFrame>
      <p:sp>
        <p:nvSpPr>
          <p:cNvPr id="8" name="TextBox 7">
            <a:extLst>
              <a:ext uri="{FF2B5EF4-FFF2-40B4-BE49-F238E27FC236}">
                <a16:creationId xmlns:a16="http://schemas.microsoft.com/office/drawing/2014/main" id="{E7E92A40-974A-2769-6F7C-6BE110DC4BF3}"/>
              </a:ext>
            </a:extLst>
          </p:cNvPr>
          <p:cNvSpPr txBox="1"/>
          <p:nvPr/>
        </p:nvSpPr>
        <p:spPr>
          <a:xfrm>
            <a:off x="417576" y="1055582"/>
            <a:ext cx="11470353" cy="1200329"/>
          </a:xfrm>
          <a:prstGeom prst="rect">
            <a:avLst/>
          </a:prstGeom>
          <a:noFill/>
        </p:spPr>
        <p:txBody>
          <a:bodyPr wrap="square" lIns="91440" tIns="45720" rIns="91440" bIns="45720" rtlCol="0" anchor="t">
            <a:spAutoFit/>
          </a:bodyPr>
          <a:lstStyle/>
          <a:p>
            <a:r>
              <a:rPr lang="en-US" dirty="0"/>
              <a:t>Each organization’s renewable energy roadmap will look different, and Corning is not requiring its supplier to achieve their targets with a prescribed method. Renewable energy procurement options and availability will vary by market. Risk and best-fit methods will need to be determined internally in your organizations and with your supply chain partners </a:t>
            </a:r>
          </a:p>
        </p:txBody>
      </p:sp>
      <p:pic>
        <p:nvPicPr>
          <p:cNvPr id="3" name="Picture 2" descr="A picture containing graphics, clipart, font, white&#10;&#10;Description automatically generated">
            <a:extLst>
              <a:ext uri="{FF2B5EF4-FFF2-40B4-BE49-F238E27FC236}">
                <a16:creationId xmlns:a16="http://schemas.microsoft.com/office/drawing/2014/main" id="{1FD72741-5CB7-29D4-9816-6B8928BB2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
        <p:nvSpPr>
          <p:cNvPr id="4" name="Text Placeholder 2">
            <a:extLst>
              <a:ext uri="{FF2B5EF4-FFF2-40B4-BE49-F238E27FC236}">
                <a16:creationId xmlns:a16="http://schemas.microsoft.com/office/drawing/2014/main" id="{AA25874D-68D3-C1A9-A042-EA1CEBE17653}"/>
              </a:ext>
            </a:extLst>
          </p:cNvPr>
          <p:cNvSpPr>
            <a:spLocks noGrp="1"/>
          </p:cNvSpPr>
          <p:nvPr>
            <p:ph type="body" sz="quarter" idx="13"/>
          </p:nvPr>
        </p:nvSpPr>
        <p:spPr>
          <a:xfrm>
            <a:off x="457200" y="228600"/>
            <a:ext cx="11503152" cy="314325"/>
          </a:xfrm>
        </p:spPr>
        <p:txBody>
          <a:bodyPr/>
          <a:lstStyle/>
          <a:p>
            <a:r>
              <a:rPr lang="en-US" dirty="0"/>
              <a:t>Procurement </a:t>
            </a:r>
          </a:p>
        </p:txBody>
      </p:sp>
    </p:spTree>
    <p:extLst>
      <p:ext uri="{BB962C8B-B14F-4D97-AF65-F5344CB8AC3E}">
        <p14:creationId xmlns:p14="http://schemas.microsoft.com/office/powerpoint/2010/main" val="2638552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A913-94A3-1820-7900-5686689CF892}"/>
              </a:ext>
            </a:extLst>
          </p:cNvPr>
          <p:cNvSpPr>
            <a:spLocks noGrp="1"/>
          </p:cNvSpPr>
          <p:nvPr>
            <p:ph type="ctrTitle"/>
          </p:nvPr>
        </p:nvSpPr>
        <p:spPr/>
        <p:txBody>
          <a:bodyPr/>
          <a:lstStyle/>
          <a:p>
            <a:r>
              <a:rPr lang="en-US"/>
              <a:t>Roadmap Development</a:t>
            </a:r>
          </a:p>
        </p:txBody>
      </p:sp>
    </p:spTree>
    <p:extLst>
      <p:ext uri="{BB962C8B-B14F-4D97-AF65-F5344CB8AC3E}">
        <p14:creationId xmlns:p14="http://schemas.microsoft.com/office/powerpoint/2010/main" val="2429433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F48ED5-DA26-BB77-A12C-949162AD2BF0}"/>
              </a:ext>
            </a:extLst>
          </p:cNvPr>
          <p:cNvSpPr>
            <a:spLocks noGrp="1"/>
          </p:cNvSpPr>
          <p:nvPr>
            <p:ph type="sldNum" sz="quarter" idx="12"/>
          </p:nvPr>
        </p:nvSpPr>
        <p:spPr/>
        <p:txBody>
          <a:bodyPr/>
          <a:lstStyle/>
          <a:p>
            <a:fld id="{9FBBB179-F8D5-C345-885D-36A3B3A51673}" type="slidenum">
              <a:rPr lang="en-US" smtClean="0"/>
              <a:t>32</a:t>
            </a:fld>
            <a:endParaRPr lang="en-US"/>
          </a:p>
        </p:txBody>
      </p:sp>
      <p:sp>
        <p:nvSpPr>
          <p:cNvPr id="6" name="Content Placeholder 1">
            <a:extLst>
              <a:ext uri="{FF2B5EF4-FFF2-40B4-BE49-F238E27FC236}">
                <a16:creationId xmlns:a16="http://schemas.microsoft.com/office/drawing/2014/main" id="{A1F74E07-F0C8-C7D3-0042-87884DCA43FD}"/>
              </a:ext>
            </a:extLst>
          </p:cNvPr>
          <p:cNvSpPr>
            <a:spLocks noGrp="1"/>
          </p:cNvSpPr>
          <p:nvPr>
            <p:ph idx="1"/>
          </p:nvPr>
        </p:nvSpPr>
        <p:spPr>
          <a:xfrm>
            <a:off x="429198" y="2596621"/>
            <a:ext cx="5015639" cy="1762361"/>
          </a:xfrm>
        </p:spPr>
        <p:txBody>
          <a:bodyPr vert="horz" lIns="91440" tIns="45720" rIns="91440" bIns="45720" rtlCol="0" anchor="t">
            <a:noAutofit/>
          </a:bodyPr>
          <a:lstStyle/>
          <a:p>
            <a:pPr algn="r"/>
            <a:endParaRPr lang="en-US" sz="2400" b="1">
              <a:solidFill>
                <a:schemeClr val="tx2">
                  <a:lumMod val="50000"/>
                </a:schemeClr>
              </a:solidFill>
            </a:endParaRPr>
          </a:p>
          <a:p>
            <a:pPr algn="r"/>
            <a:r>
              <a:rPr lang="en-US" sz="2400" b="1">
                <a:solidFill>
                  <a:schemeClr val="tx2">
                    <a:lumMod val="50000"/>
                  </a:schemeClr>
                </a:solidFill>
              </a:rPr>
              <a:t>A renewable energy roadmap should provide clear direction and strategy for leadership and energy buyers in your organization on:  </a:t>
            </a:r>
            <a:endParaRPr lang="en-US" sz="2400" b="1">
              <a:solidFill>
                <a:schemeClr val="tx2">
                  <a:lumMod val="50000"/>
                </a:schemeClr>
              </a:solidFill>
              <a:cs typeface="Arial"/>
            </a:endParaRPr>
          </a:p>
          <a:p>
            <a:pPr algn="r"/>
            <a:endParaRPr lang="en-US" sz="2400" b="1">
              <a:solidFill>
                <a:schemeClr val="tx2">
                  <a:lumMod val="50000"/>
                </a:schemeClr>
              </a:solidFill>
            </a:endParaRPr>
          </a:p>
        </p:txBody>
      </p:sp>
      <p:sp>
        <p:nvSpPr>
          <p:cNvPr id="7" name="Title 3">
            <a:extLst>
              <a:ext uri="{FF2B5EF4-FFF2-40B4-BE49-F238E27FC236}">
                <a16:creationId xmlns:a16="http://schemas.microsoft.com/office/drawing/2014/main" id="{8FD51C1B-D918-DEB0-0704-B924B6AD5CD0}"/>
              </a:ext>
            </a:extLst>
          </p:cNvPr>
          <p:cNvSpPr txBox="1">
            <a:spLocks/>
          </p:cNvSpPr>
          <p:nvPr/>
        </p:nvSpPr>
        <p:spPr>
          <a:xfrm>
            <a:off x="360218" y="640773"/>
            <a:ext cx="11582400" cy="685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a:cs typeface="Arial"/>
              </a:rPr>
              <a:t>Renewable Energy Roadmap Development</a:t>
            </a:r>
            <a:endParaRPr lang="en-US"/>
          </a:p>
        </p:txBody>
      </p:sp>
      <p:sp>
        <p:nvSpPr>
          <p:cNvPr id="11" name="TextBox 10">
            <a:extLst>
              <a:ext uri="{FF2B5EF4-FFF2-40B4-BE49-F238E27FC236}">
                <a16:creationId xmlns:a16="http://schemas.microsoft.com/office/drawing/2014/main" id="{F0D2A4D6-EE4D-6DDC-A988-58318AF61427}"/>
              </a:ext>
            </a:extLst>
          </p:cNvPr>
          <p:cNvSpPr txBox="1"/>
          <p:nvPr/>
        </p:nvSpPr>
        <p:spPr>
          <a:xfrm>
            <a:off x="332509" y="983673"/>
            <a:ext cx="11253216" cy="984885"/>
          </a:xfrm>
          <a:prstGeom prst="rect">
            <a:avLst/>
          </a:prstGeom>
          <a:noFill/>
        </p:spPr>
        <p:txBody>
          <a:bodyPr wrap="square">
            <a:spAutoFit/>
          </a:bodyPr>
          <a:lstStyle/>
          <a:p>
            <a:endParaRPr lang="en-US"/>
          </a:p>
          <a:p>
            <a:r>
              <a:rPr lang="en-US" sz="2000"/>
              <a:t>The purpose of a renewable energy roadmap is to guide your internal operational decisions to switch from its current energy mix to renewables to meet your established target. </a:t>
            </a:r>
          </a:p>
        </p:txBody>
      </p:sp>
      <p:sp>
        <p:nvSpPr>
          <p:cNvPr id="12" name="Rectangle: Rounded Corners 11">
            <a:extLst>
              <a:ext uri="{FF2B5EF4-FFF2-40B4-BE49-F238E27FC236}">
                <a16:creationId xmlns:a16="http://schemas.microsoft.com/office/drawing/2014/main" id="{12703D8F-E3E4-BD2E-279B-6C15A1A5CE1E}"/>
              </a:ext>
            </a:extLst>
          </p:cNvPr>
          <p:cNvSpPr/>
          <p:nvPr/>
        </p:nvSpPr>
        <p:spPr>
          <a:xfrm>
            <a:off x="6636327" y="2560088"/>
            <a:ext cx="5126475" cy="55355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1"/>
            <a:r>
              <a:rPr lang="en-US" sz="2400" b="1">
                <a:solidFill>
                  <a:schemeClr val="tx2">
                    <a:lumMod val="50000"/>
                  </a:schemeClr>
                </a:solidFill>
              </a:rPr>
              <a:t>Cost </a:t>
            </a:r>
            <a:endParaRPr lang="en-US" sz="2400" b="1">
              <a:solidFill>
                <a:schemeClr val="tx2">
                  <a:lumMod val="50000"/>
                </a:schemeClr>
              </a:solidFill>
              <a:cs typeface="Arial"/>
            </a:endParaRPr>
          </a:p>
        </p:txBody>
      </p:sp>
      <p:sp>
        <p:nvSpPr>
          <p:cNvPr id="13" name="Rectangle: Rounded Corners 12">
            <a:extLst>
              <a:ext uri="{FF2B5EF4-FFF2-40B4-BE49-F238E27FC236}">
                <a16:creationId xmlns:a16="http://schemas.microsoft.com/office/drawing/2014/main" id="{DA6FECD7-2E9B-1883-A4EC-D231DB46E29A}"/>
              </a:ext>
            </a:extLst>
          </p:cNvPr>
          <p:cNvSpPr/>
          <p:nvPr/>
        </p:nvSpPr>
        <p:spPr>
          <a:xfrm>
            <a:off x="6636327" y="3181473"/>
            <a:ext cx="5126475" cy="55355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1"/>
            <a:r>
              <a:rPr lang="en-US" sz="2400" b="1">
                <a:solidFill>
                  <a:schemeClr val="tx2">
                    <a:lumMod val="50000"/>
                  </a:schemeClr>
                </a:solidFill>
              </a:rPr>
              <a:t>Priority Markets</a:t>
            </a:r>
          </a:p>
        </p:txBody>
      </p:sp>
      <p:sp>
        <p:nvSpPr>
          <p:cNvPr id="14" name="Rectangle: Rounded Corners 13">
            <a:extLst>
              <a:ext uri="{FF2B5EF4-FFF2-40B4-BE49-F238E27FC236}">
                <a16:creationId xmlns:a16="http://schemas.microsoft.com/office/drawing/2014/main" id="{051B1B66-B794-B1D3-2A4C-1B96F0F5D294}"/>
              </a:ext>
            </a:extLst>
          </p:cNvPr>
          <p:cNvSpPr/>
          <p:nvPr/>
        </p:nvSpPr>
        <p:spPr>
          <a:xfrm>
            <a:off x="6636327" y="4424243"/>
            <a:ext cx="5126475" cy="55355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1"/>
            <a:r>
              <a:rPr lang="en-US" sz="2400" b="1">
                <a:solidFill>
                  <a:schemeClr val="tx2">
                    <a:lumMod val="50000"/>
                  </a:schemeClr>
                </a:solidFill>
              </a:rPr>
              <a:t>Acceptable Deal Types</a:t>
            </a:r>
            <a:endParaRPr lang="en-US" sz="2400" b="1">
              <a:solidFill>
                <a:schemeClr val="tx2">
                  <a:lumMod val="50000"/>
                </a:schemeClr>
              </a:solidFill>
              <a:cs typeface="Arial"/>
            </a:endParaRPr>
          </a:p>
        </p:txBody>
      </p:sp>
      <p:sp>
        <p:nvSpPr>
          <p:cNvPr id="15" name="Rectangle: Rounded Corners 14">
            <a:extLst>
              <a:ext uri="{FF2B5EF4-FFF2-40B4-BE49-F238E27FC236}">
                <a16:creationId xmlns:a16="http://schemas.microsoft.com/office/drawing/2014/main" id="{8861CA99-6C34-A971-FEFA-30F0E4FF7FB7}"/>
              </a:ext>
            </a:extLst>
          </p:cNvPr>
          <p:cNvSpPr/>
          <p:nvPr/>
        </p:nvSpPr>
        <p:spPr>
          <a:xfrm>
            <a:off x="6636327" y="5667013"/>
            <a:ext cx="5126475" cy="55355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1"/>
            <a:r>
              <a:rPr lang="en-US" sz="2400" b="1">
                <a:solidFill>
                  <a:schemeClr val="tx2">
                    <a:lumMod val="50000"/>
                  </a:schemeClr>
                </a:solidFill>
              </a:rPr>
              <a:t>External Communications  </a:t>
            </a:r>
            <a:endParaRPr lang="en-US" sz="2400" b="1">
              <a:solidFill>
                <a:schemeClr val="tx2">
                  <a:lumMod val="50000"/>
                </a:schemeClr>
              </a:solidFill>
              <a:cs typeface="Arial"/>
            </a:endParaRPr>
          </a:p>
        </p:txBody>
      </p:sp>
      <p:sp>
        <p:nvSpPr>
          <p:cNvPr id="16" name="Rectangle: Rounded Corners 15">
            <a:extLst>
              <a:ext uri="{FF2B5EF4-FFF2-40B4-BE49-F238E27FC236}">
                <a16:creationId xmlns:a16="http://schemas.microsoft.com/office/drawing/2014/main" id="{D4C95C6C-27DA-B5E1-8B8E-0119946885F4}"/>
              </a:ext>
            </a:extLst>
          </p:cNvPr>
          <p:cNvSpPr/>
          <p:nvPr/>
        </p:nvSpPr>
        <p:spPr>
          <a:xfrm>
            <a:off x="6636327" y="3802858"/>
            <a:ext cx="5126475" cy="55355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lvl="1"/>
            <a:r>
              <a:rPr lang="en-US" sz="2400" b="1">
                <a:solidFill>
                  <a:schemeClr val="tx2">
                    <a:lumMod val="50000"/>
                  </a:schemeClr>
                </a:solidFill>
              </a:rPr>
              <a:t>Acceptable Energy Types</a:t>
            </a:r>
            <a:endParaRPr lang="en-US" sz="2400" b="1">
              <a:solidFill>
                <a:schemeClr val="tx2">
                  <a:lumMod val="50000"/>
                </a:schemeClr>
              </a:solidFill>
              <a:cs typeface="Arial"/>
            </a:endParaRPr>
          </a:p>
        </p:txBody>
      </p:sp>
      <p:sp>
        <p:nvSpPr>
          <p:cNvPr id="17" name="Isosceles Triangle 16">
            <a:extLst>
              <a:ext uri="{FF2B5EF4-FFF2-40B4-BE49-F238E27FC236}">
                <a16:creationId xmlns:a16="http://schemas.microsoft.com/office/drawing/2014/main" id="{B097C5D1-46A2-CBFD-7EA3-865422ED21E2}"/>
              </a:ext>
            </a:extLst>
          </p:cNvPr>
          <p:cNvSpPr/>
          <p:nvPr/>
        </p:nvSpPr>
        <p:spPr>
          <a:xfrm rot="5400000">
            <a:off x="4104178" y="4078181"/>
            <a:ext cx="3983644" cy="450198"/>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8" name="Picture 17" descr="A picture containing graphics, clipart, font, white&#10;&#10;Description automatically generated">
            <a:extLst>
              <a:ext uri="{FF2B5EF4-FFF2-40B4-BE49-F238E27FC236}">
                <a16:creationId xmlns:a16="http://schemas.microsoft.com/office/drawing/2014/main" id="{D74DCA7C-7647-8559-B4E8-A17BE40F2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
        <p:nvSpPr>
          <p:cNvPr id="3" name="Rectangle: Rounded Corners 2">
            <a:extLst>
              <a:ext uri="{FF2B5EF4-FFF2-40B4-BE49-F238E27FC236}">
                <a16:creationId xmlns:a16="http://schemas.microsoft.com/office/drawing/2014/main" id="{71AB8F11-CABD-DDF5-9323-9ECDF1AB80B1}"/>
              </a:ext>
            </a:extLst>
          </p:cNvPr>
          <p:cNvSpPr/>
          <p:nvPr/>
        </p:nvSpPr>
        <p:spPr>
          <a:xfrm>
            <a:off x="6636326" y="5045628"/>
            <a:ext cx="5126475" cy="55355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1"/>
            <a:r>
              <a:rPr lang="en-US" sz="2400" b="1">
                <a:solidFill>
                  <a:schemeClr val="tx2">
                    <a:lumMod val="50000"/>
                  </a:schemeClr>
                </a:solidFill>
              </a:rPr>
              <a:t>Market Engagement</a:t>
            </a:r>
            <a:endParaRPr lang="en-US" sz="2400" b="1">
              <a:solidFill>
                <a:schemeClr val="tx2">
                  <a:lumMod val="50000"/>
                </a:schemeClr>
              </a:solidFill>
              <a:cs typeface="Arial"/>
            </a:endParaRPr>
          </a:p>
        </p:txBody>
      </p:sp>
    </p:spTree>
    <p:extLst>
      <p:ext uri="{BB962C8B-B14F-4D97-AF65-F5344CB8AC3E}">
        <p14:creationId xmlns:p14="http://schemas.microsoft.com/office/powerpoint/2010/main" val="4196798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2A3C03-79B3-5A10-4692-19BA05D147D8}"/>
              </a:ext>
            </a:extLst>
          </p:cNvPr>
          <p:cNvSpPr>
            <a:spLocks noGrp="1"/>
          </p:cNvSpPr>
          <p:nvPr>
            <p:ph type="sldNum" sz="quarter" idx="12"/>
          </p:nvPr>
        </p:nvSpPr>
        <p:spPr/>
        <p:txBody>
          <a:bodyPr/>
          <a:lstStyle/>
          <a:p>
            <a:fld id="{9FBBB179-F8D5-C345-885D-36A3B3A51673}" type="slidenum">
              <a:rPr lang="en-US" smtClean="0"/>
              <a:t>33</a:t>
            </a:fld>
            <a:endParaRPr lang="en-US"/>
          </a:p>
        </p:txBody>
      </p:sp>
      <p:sp>
        <p:nvSpPr>
          <p:cNvPr id="3" name="Text Placeholder 2">
            <a:extLst>
              <a:ext uri="{FF2B5EF4-FFF2-40B4-BE49-F238E27FC236}">
                <a16:creationId xmlns:a16="http://schemas.microsoft.com/office/drawing/2014/main" id="{8B1D0928-A493-50BE-1597-B61A217F3FC0}"/>
              </a:ext>
            </a:extLst>
          </p:cNvPr>
          <p:cNvSpPr>
            <a:spLocks noGrp="1"/>
          </p:cNvSpPr>
          <p:nvPr>
            <p:ph type="body" sz="quarter" idx="13"/>
          </p:nvPr>
        </p:nvSpPr>
        <p:spPr/>
        <p:txBody>
          <a:bodyPr/>
          <a:lstStyle/>
          <a:p>
            <a:r>
              <a:rPr lang="en-US"/>
              <a:t>Roadmap Development </a:t>
            </a:r>
          </a:p>
        </p:txBody>
      </p:sp>
      <p:sp>
        <p:nvSpPr>
          <p:cNvPr id="4" name="Title 3">
            <a:extLst>
              <a:ext uri="{FF2B5EF4-FFF2-40B4-BE49-F238E27FC236}">
                <a16:creationId xmlns:a16="http://schemas.microsoft.com/office/drawing/2014/main" id="{4651D609-F50C-DFD3-9C75-036299D3BEF7}"/>
              </a:ext>
            </a:extLst>
          </p:cNvPr>
          <p:cNvSpPr>
            <a:spLocks noGrp="1"/>
          </p:cNvSpPr>
          <p:nvPr>
            <p:ph type="title"/>
          </p:nvPr>
        </p:nvSpPr>
        <p:spPr/>
        <p:txBody>
          <a:bodyPr/>
          <a:lstStyle/>
          <a:p>
            <a:r>
              <a:rPr lang="en-US"/>
              <a:t>Cost and Priority Markets </a:t>
            </a:r>
          </a:p>
        </p:txBody>
      </p:sp>
      <p:pic>
        <p:nvPicPr>
          <p:cNvPr id="8" name="Picture 7" descr="A picture containing graphics, clipart, font, white&#10;&#10;Description automatically generated">
            <a:extLst>
              <a:ext uri="{FF2B5EF4-FFF2-40B4-BE49-F238E27FC236}">
                <a16:creationId xmlns:a16="http://schemas.microsoft.com/office/drawing/2014/main" id="{FD63F7E5-BDAF-5ADB-2EA4-996E830BE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
        <p:nvSpPr>
          <p:cNvPr id="10" name="TextBox 9">
            <a:extLst>
              <a:ext uri="{FF2B5EF4-FFF2-40B4-BE49-F238E27FC236}">
                <a16:creationId xmlns:a16="http://schemas.microsoft.com/office/drawing/2014/main" id="{3BA57915-C106-CD0C-F31A-2A8776F4DF43}"/>
              </a:ext>
            </a:extLst>
          </p:cNvPr>
          <p:cNvSpPr txBox="1"/>
          <p:nvPr/>
        </p:nvSpPr>
        <p:spPr>
          <a:xfrm>
            <a:off x="311758" y="1227348"/>
            <a:ext cx="11246258" cy="646331"/>
          </a:xfrm>
          <a:prstGeom prst="rect">
            <a:avLst/>
          </a:prstGeom>
          <a:noFill/>
        </p:spPr>
        <p:txBody>
          <a:bodyPr wrap="square">
            <a:spAutoFit/>
          </a:bodyPr>
          <a:lstStyle/>
          <a:p>
            <a:r>
              <a:rPr lang="en-US" dirty="0"/>
              <a:t>There are several factors that can affect renewable energy costs and should be considered by your organization as you develop a roadmap </a:t>
            </a:r>
          </a:p>
        </p:txBody>
      </p:sp>
      <p:graphicFrame>
        <p:nvGraphicFramePr>
          <p:cNvPr id="5" name="Table 5">
            <a:extLst>
              <a:ext uri="{FF2B5EF4-FFF2-40B4-BE49-F238E27FC236}">
                <a16:creationId xmlns:a16="http://schemas.microsoft.com/office/drawing/2014/main" id="{62C8E019-3C90-74A4-E721-A1D84D6A0429}"/>
              </a:ext>
            </a:extLst>
          </p:cNvPr>
          <p:cNvGraphicFramePr>
            <a:graphicFrameLocks noGrp="1"/>
          </p:cNvGraphicFramePr>
          <p:nvPr>
            <p:extLst>
              <p:ext uri="{D42A27DB-BD31-4B8C-83A1-F6EECF244321}">
                <p14:modId xmlns:p14="http://schemas.microsoft.com/office/powerpoint/2010/main" val="41641164"/>
              </p:ext>
            </p:extLst>
          </p:nvPr>
        </p:nvGraphicFramePr>
        <p:xfrm>
          <a:off x="457200" y="2216576"/>
          <a:ext cx="11100816" cy="3124595"/>
        </p:xfrm>
        <a:graphic>
          <a:graphicData uri="http://schemas.openxmlformats.org/drawingml/2006/table">
            <a:tbl>
              <a:tblPr bandRow="1">
                <a:tableStyleId>{F2DE63D5-997A-4646-A377-4702673A728D}</a:tableStyleId>
              </a:tblPr>
              <a:tblGrid>
                <a:gridCol w="4268900">
                  <a:extLst>
                    <a:ext uri="{9D8B030D-6E8A-4147-A177-3AD203B41FA5}">
                      <a16:colId xmlns:a16="http://schemas.microsoft.com/office/drawing/2014/main" val="800217631"/>
                    </a:ext>
                  </a:extLst>
                </a:gridCol>
                <a:gridCol w="6831916">
                  <a:extLst>
                    <a:ext uri="{9D8B030D-6E8A-4147-A177-3AD203B41FA5}">
                      <a16:colId xmlns:a16="http://schemas.microsoft.com/office/drawing/2014/main" val="506543605"/>
                    </a:ext>
                  </a:extLst>
                </a:gridCol>
              </a:tblGrid>
              <a:tr h="6249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a:solidFill>
                            <a:schemeClr val="accent3"/>
                          </a:solidFill>
                        </a:rPr>
                        <a:t>Energy Type</a:t>
                      </a:r>
                    </a:p>
                  </a:txBody>
                  <a:tcPr anchor="ctr"/>
                </a:tc>
                <a:tc>
                  <a:txBody>
                    <a:bodyPr/>
                    <a:lstStyle/>
                    <a:p>
                      <a:r>
                        <a:rPr lang="en-US" sz="1400"/>
                        <a:t>There are varying costs associated with each of the e types you are looking to procure. These costs should be evaluated in each market. </a:t>
                      </a:r>
                    </a:p>
                  </a:txBody>
                  <a:tcPr anchor="ctr"/>
                </a:tc>
                <a:extLst>
                  <a:ext uri="{0D108BD9-81ED-4DB2-BD59-A6C34878D82A}">
                    <a16:rowId xmlns:a16="http://schemas.microsoft.com/office/drawing/2014/main" val="2486663967"/>
                  </a:ext>
                </a:extLst>
              </a:tr>
              <a:tr h="6249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schemeClr val="accent3"/>
                          </a:solidFill>
                        </a:rPr>
                        <a:t>Power Supplier</a:t>
                      </a:r>
                    </a:p>
                  </a:txBody>
                  <a:tcPr anchor="ctr"/>
                </a:tc>
                <a:tc>
                  <a:txBody>
                    <a:bodyPr/>
                    <a:lstStyle/>
                    <a:p>
                      <a:r>
                        <a:rPr lang="en-US" sz="1400" dirty="0"/>
                        <a:t>The power supplier you work with may have higher or lower costs depending on the specific service they are providing. </a:t>
                      </a:r>
                    </a:p>
                  </a:txBody>
                  <a:tcPr anchor="ctr"/>
                </a:tc>
                <a:extLst>
                  <a:ext uri="{0D108BD9-81ED-4DB2-BD59-A6C34878D82A}">
                    <a16:rowId xmlns:a16="http://schemas.microsoft.com/office/drawing/2014/main" val="4174064639"/>
                  </a:ext>
                </a:extLst>
              </a:tr>
              <a:tr h="6249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schemeClr val="accent3"/>
                          </a:solidFill>
                        </a:rPr>
                        <a:t>Quantity of Power Purchased</a:t>
                      </a:r>
                    </a:p>
                  </a:txBody>
                  <a:tcPr anchor="ctr"/>
                </a:tc>
                <a:tc>
                  <a:txBody>
                    <a:bodyPr/>
                    <a:lstStyle/>
                    <a:p>
                      <a:r>
                        <a:rPr lang="en-US" sz="1400" dirty="0"/>
                        <a:t>The volume of purchased energy can impact the cost per MWh with rates that typically get lower as the purchase volume gets larger. </a:t>
                      </a:r>
                    </a:p>
                  </a:txBody>
                  <a:tcPr anchor="ctr"/>
                </a:tc>
                <a:extLst>
                  <a:ext uri="{0D108BD9-81ED-4DB2-BD59-A6C34878D82A}">
                    <a16:rowId xmlns:a16="http://schemas.microsoft.com/office/drawing/2014/main" val="1987466290"/>
                  </a:ext>
                </a:extLst>
              </a:tr>
              <a:tr h="6249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schemeClr val="accent3"/>
                          </a:solidFill>
                        </a:rPr>
                        <a:t>Available Incentives in Local Markets</a:t>
                      </a:r>
                    </a:p>
                  </a:txBody>
                  <a:tcPr anchor="ctr"/>
                </a:tc>
                <a:tc>
                  <a:txBody>
                    <a:bodyPr/>
                    <a:lstStyle/>
                    <a:p>
                      <a:r>
                        <a:rPr lang="en-US" sz="1400" dirty="0"/>
                        <a:t>The region you are operating in may have cost saving programs to incentivize more renewable energy purchases.</a:t>
                      </a:r>
                    </a:p>
                  </a:txBody>
                  <a:tcPr anchor="ctr"/>
                </a:tc>
                <a:extLst>
                  <a:ext uri="{0D108BD9-81ED-4DB2-BD59-A6C34878D82A}">
                    <a16:rowId xmlns:a16="http://schemas.microsoft.com/office/drawing/2014/main" val="949676669"/>
                  </a:ext>
                </a:extLst>
              </a:tr>
              <a:tr h="6249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schemeClr val="accent3"/>
                          </a:solidFill>
                        </a:rPr>
                        <a:t>Location of Energy Consumption</a:t>
                      </a:r>
                    </a:p>
                  </a:txBody>
                  <a:tcPr anchor="ctr"/>
                </a:tc>
                <a:tc>
                  <a:txBody>
                    <a:bodyPr/>
                    <a:lstStyle/>
                    <a:p>
                      <a:r>
                        <a:rPr lang="en-US" sz="1400" dirty="0"/>
                        <a:t>The market you operate will have varying options for procurement and options will need to be evaluated by market size to determine best fit options. </a:t>
                      </a:r>
                    </a:p>
                  </a:txBody>
                  <a:tcPr anchor="ctr"/>
                </a:tc>
                <a:extLst>
                  <a:ext uri="{0D108BD9-81ED-4DB2-BD59-A6C34878D82A}">
                    <a16:rowId xmlns:a16="http://schemas.microsoft.com/office/drawing/2014/main" val="1479479036"/>
                  </a:ext>
                </a:extLst>
              </a:tr>
            </a:tbl>
          </a:graphicData>
        </a:graphic>
      </p:graphicFrame>
    </p:spTree>
    <p:extLst>
      <p:ext uri="{BB962C8B-B14F-4D97-AF65-F5344CB8AC3E}">
        <p14:creationId xmlns:p14="http://schemas.microsoft.com/office/powerpoint/2010/main" val="2047765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2AD203-8A9B-FE6B-C503-24C512BF103F}"/>
              </a:ext>
            </a:extLst>
          </p:cNvPr>
          <p:cNvSpPr>
            <a:spLocks noGrp="1"/>
          </p:cNvSpPr>
          <p:nvPr>
            <p:ph type="sldNum" sz="quarter" idx="12"/>
          </p:nvPr>
        </p:nvSpPr>
        <p:spPr/>
        <p:txBody>
          <a:bodyPr/>
          <a:lstStyle/>
          <a:p>
            <a:fld id="{9FBBB179-F8D5-C345-885D-36A3B3A51673}" type="slidenum">
              <a:rPr lang="en-US" smtClean="0"/>
              <a:t>34</a:t>
            </a:fld>
            <a:endParaRPr lang="en-US"/>
          </a:p>
        </p:txBody>
      </p:sp>
      <p:sp>
        <p:nvSpPr>
          <p:cNvPr id="3" name="Text Placeholder 2">
            <a:extLst>
              <a:ext uri="{FF2B5EF4-FFF2-40B4-BE49-F238E27FC236}">
                <a16:creationId xmlns:a16="http://schemas.microsoft.com/office/drawing/2014/main" id="{6F04CEA8-B516-ABDD-7B1E-E7BF7140C167}"/>
              </a:ext>
            </a:extLst>
          </p:cNvPr>
          <p:cNvSpPr>
            <a:spLocks noGrp="1"/>
          </p:cNvSpPr>
          <p:nvPr>
            <p:ph type="body" sz="quarter" idx="13"/>
          </p:nvPr>
        </p:nvSpPr>
        <p:spPr/>
        <p:txBody>
          <a:bodyPr/>
          <a:lstStyle/>
          <a:p>
            <a:r>
              <a:rPr lang="en-US" dirty="0"/>
              <a:t>Roadmap Development </a:t>
            </a:r>
          </a:p>
        </p:txBody>
      </p:sp>
      <p:sp>
        <p:nvSpPr>
          <p:cNvPr id="4" name="Title 3">
            <a:extLst>
              <a:ext uri="{FF2B5EF4-FFF2-40B4-BE49-F238E27FC236}">
                <a16:creationId xmlns:a16="http://schemas.microsoft.com/office/drawing/2014/main" id="{D0D164D3-F6C6-7742-D23E-C98EF2E52881}"/>
              </a:ext>
            </a:extLst>
          </p:cNvPr>
          <p:cNvSpPr>
            <a:spLocks noGrp="1"/>
          </p:cNvSpPr>
          <p:nvPr>
            <p:ph type="title"/>
          </p:nvPr>
        </p:nvSpPr>
        <p:spPr/>
        <p:txBody>
          <a:bodyPr/>
          <a:lstStyle/>
          <a:p>
            <a:r>
              <a:rPr lang="en-US"/>
              <a:t>Roadmap Example (Illustrative only)</a:t>
            </a:r>
          </a:p>
        </p:txBody>
      </p:sp>
      <p:pic>
        <p:nvPicPr>
          <p:cNvPr id="9" name="Picture 8" descr="A picture containing graphics, clipart, font, white&#10;&#10;Description automatically generated">
            <a:extLst>
              <a:ext uri="{FF2B5EF4-FFF2-40B4-BE49-F238E27FC236}">
                <a16:creationId xmlns:a16="http://schemas.microsoft.com/office/drawing/2014/main" id="{0699E5BD-1145-BF48-1708-C0A68D95A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graphicFrame>
        <p:nvGraphicFramePr>
          <p:cNvPr id="12" name="Chart 11">
            <a:extLst>
              <a:ext uri="{FF2B5EF4-FFF2-40B4-BE49-F238E27FC236}">
                <a16:creationId xmlns:a16="http://schemas.microsoft.com/office/drawing/2014/main" id="{BF939031-7603-3729-F462-38D42C1A408E}"/>
              </a:ext>
            </a:extLst>
          </p:cNvPr>
          <p:cNvGraphicFramePr/>
          <p:nvPr>
            <p:extLst>
              <p:ext uri="{D42A27DB-BD31-4B8C-83A1-F6EECF244321}">
                <p14:modId xmlns:p14="http://schemas.microsoft.com/office/powerpoint/2010/main" val="3391918832"/>
              </p:ext>
            </p:extLst>
          </p:nvPr>
        </p:nvGraphicFramePr>
        <p:xfrm>
          <a:off x="237546" y="1600200"/>
          <a:ext cx="4709928" cy="35120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9661F41F-0E76-3C36-F8EA-C506CBA4A457}"/>
              </a:ext>
            </a:extLst>
          </p:cNvPr>
          <p:cNvGraphicFramePr/>
          <p:nvPr>
            <p:extLst>
              <p:ext uri="{D42A27DB-BD31-4B8C-83A1-F6EECF244321}">
                <p14:modId xmlns:p14="http://schemas.microsoft.com/office/powerpoint/2010/main" val="2090410355"/>
              </p:ext>
            </p:extLst>
          </p:nvPr>
        </p:nvGraphicFramePr>
        <p:xfrm>
          <a:off x="3544123" y="1600200"/>
          <a:ext cx="4709928" cy="35120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3609CBA9-981A-7639-1F8A-14B36F509AAA}"/>
              </a:ext>
            </a:extLst>
          </p:cNvPr>
          <p:cNvGraphicFramePr/>
          <p:nvPr>
            <p:extLst>
              <p:ext uri="{D42A27DB-BD31-4B8C-83A1-F6EECF244321}">
                <p14:modId xmlns:p14="http://schemas.microsoft.com/office/powerpoint/2010/main" val="1789398903"/>
              </p:ext>
            </p:extLst>
          </p:nvPr>
        </p:nvGraphicFramePr>
        <p:xfrm>
          <a:off x="7482072" y="1600200"/>
          <a:ext cx="4709928" cy="351209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50162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128853-56A9-09F5-628B-948A5FE6D3FA}"/>
              </a:ext>
            </a:extLst>
          </p:cNvPr>
          <p:cNvSpPr>
            <a:spLocks noGrp="1"/>
          </p:cNvSpPr>
          <p:nvPr>
            <p:ph type="sldNum" sz="quarter" idx="12"/>
          </p:nvPr>
        </p:nvSpPr>
        <p:spPr/>
        <p:txBody>
          <a:bodyPr/>
          <a:lstStyle/>
          <a:p>
            <a:fld id="{9FBBB179-F8D5-C345-885D-36A3B3A51673}" type="slidenum">
              <a:rPr lang="en-US" smtClean="0"/>
              <a:t>35</a:t>
            </a:fld>
            <a:endParaRPr lang="en-US"/>
          </a:p>
        </p:txBody>
      </p:sp>
      <p:sp>
        <p:nvSpPr>
          <p:cNvPr id="3" name="Text Placeholder 2">
            <a:extLst>
              <a:ext uri="{FF2B5EF4-FFF2-40B4-BE49-F238E27FC236}">
                <a16:creationId xmlns:a16="http://schemas.microsoft.com/office/drawing/2014/main" id="{52EDBD41-0275-E9C1-CA4D-66F99C3FC54D}"/>
              </a:ext>
            </a:extLst>
          </p:cNvPr>
          <p:cNvSpPr>
            <a:spLocks noGrp="1"/>
          </p:cNvSpPr>
          <p:nvPr>
            <p:ph type="body" sz="quarter" idx="13"/>
          </p:nvPr>
        </p:nvSpPr>
        <p:spPr/>
        <p:txBody>
          <a:bodyPr/>
          <a:lstStyle/>
          <a:p>
            <a:r>
              <a:rPr lang="en-US" dirty="0"/>
              <a:t>Roadmap Development</a:t>
            </a:r>
          </a:p>
        </p:txBody>
      </p:sp>
      <p:sp>
        <p:nvSpPr>
          <p:cNvPr id="4" name="Title 3">
            <a:extLst>
              <a:ext uri="{FF2B5EF4-FFF2-40B4-BE49-F238E27FC236}">
                <a16:creationId xmlns:a16="http://schemas.microsoft.com/office/drawing/2014/main" id="{B1AB7A76-1620-6567-09ED-77D0EEEEE109}"/>
              </a:ext>
            </a:extLst>
          </p:cNvPr>
          <p:cNvSpPr>
            <a:spLocks noGrp="1"/>
          </p:cNvSpPr>
          <p:nvPr>
            <p:ph type="title"/>
          </p:nvPr>
        </p:nvSpPr>
        <p:spPr/>
        <p:txBody>
          <a:bodyPr/>
          <a:lstStyle/>
          <a:p>
            <a:r>
              <a:rPr lang="en-US" dirty="0"/>
              <a:t>Overcoming obstacles </a:t>
            </a:r>
          </a:p>
        </p:txBody>
      </p:sp>
      <p:sp>
        <p:nvSpPr>
          <p:cNvPr id="5" name="Content Placeholder 4">
            <a:extLst>
              <a:ext uri="{FF2B5EF4-FFF2-40B4-BE49-F238E27FC236}">
                <a16:creationId xmlns:a16="http://schemas.microsoft.com/office/drawing/2014/main" id="{006C7536-C4C5-F7BD-4294-7B1DEC9D9546}"/>
              </a:ext>
            </a:extLst>
          </p:cNvPr>
          <p:cNvSpPr>
            <a:spLocks noGrp="1"/>
          </p:cNvSpPr>
          <p:nvPr>
            <p:ph idx="1"/>
          </p:nvPr>
        </p:nvSpPr>
        <p:spPr>
          <a:xfrm>
            <a:off x="457200" y="1339512"/>
            <a:ext cx="11277600" cy="808265"/>
          </a:xfrm>
        </p:spPr>
        <p:txBody>
          <a:bodyPr/>
          <a:lstStyle/>
          <a:p>
            <a:r>
              <a:rPr lang="en-US" dirty="0"/>
              <a:t>Anticipating and developing a plan to manage obstacles that may occur on your path to target achievement is a helpful element of roadmap development. </a:t>
            </a:r>
          </a:p>
          <a:p>
            <a:endParaRPr lang="en-US" dirty="0"/>
          </a:p>
        </p:txBody>
      </p:sp>
      <p:sp>
        <p:nvSpPr>
          <p:cNvPr id="6" name="Rectangle: Rounded Corners 5">
            <a:extLst>
              <a:ext uri="{FF2B5EF4-FFF2-40B4-BE49-F238E27FC236}">
                <a16:creationId xmlns:a16="http://schemas.microsoft.com/office/drawing/2014/main" id="{A6AE5EA2-C444-634E-AB8C-B7D62EC3D645}"/>
              </a:ext>
            </a:extLst>
          </p:cNvPr>
          <p:cNvSpPr/>
          <p:nvPr/>
        </p:nvSpPr>
        <p:spPr>
          <a:xfrm>
            <a:off x="479103" y="2558720"/>
            <a:ext cx="3030279" cy="64008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r"/>
            <a:r>
              <a:rPr lang="en-US" b="1" dirty="0"/>
              <a:t>Small load in a market?</a:t>
            </a:r>
            <a:endParaRPr lang="en-US" b="1" dirty="0">
              <a:solidFill>
                <a:schemeClr val="tx1"/>
              </a:solidFill>
            </a:endParaRPr>
          </a:p>
        </p:txBody>
      </p:sp>
      <p:sp>
        <p:nvSpPr>
          <p:cNvPr id="7" name="Rectangle: Rounded Corners 6">
            <a:extLst>
              <a:ext uri="{FF2B5EF4-FFF2-40B4-BE49-F238E27FC236}">
                <a16:creationId xmlns:a16="http://schemas.microsoft.com/office/drawing/2014/main" id="{5D35E11E-DAF7-8444-5B88-BC6A9C4FB2D2}"/>
              </a:ext>
            </a:extLst>
          </p:cNvPr>
          <p:cNvSpPr/>
          <p:nvPr/>
        </p:nvSpPr>
        <p:spPr>
          <a:xfrm>
            <a:off x="457200" y="3549720"/>
            <a:ext cx="3030279" cy="64008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r"/>
            <a:r>
              <a:rPr lang="en-US" b="1"/>
              <a:t>Unsure of time?</a:t>
            </a:r>
            <a:endParaRPr lang="en-US" b="1">
              <a:solidFill>
                <a:schemeClr val="tx1"/>
              </a:solidFill>
            </a:endParaRPr>
          </a:p>
        </p:txBody>
      </p:sp>
      <p:sp>
        <p:nvSpPr>
          <p:cNvPr id="8" name="Rectangle: Rounded Corners 7">
            <a:extLst>
              <a:ext uri="{FF2B5EF4-FFF2-40B4-BE49-F238E27FC236}">
                <a16:creationId xmlns:a16="http://schemas.microsoft.com/office/drawing/2014/main" id="{D8AF0E35-0AE4-EC9B-7C79-21B7C6172F69}"/>
              </a:ext>
            </a:extLst>
          </p:cNvPr>
          <p:cNvSpPr/>
          <p:nvPr/>
        </p:nvSpPr>
        <p:spPr>
          <a:xfrm>
            <a:off x="457200" y="4540721"/>
            <a:ext cx="3030279" cy="64008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r"/>
            <a:r>
              <a:rPr lang="en-US" b="1"/>
              <a:t>Cost concerns?</a:t>
            </a:r>
            <a:endParaRPr lang="en-US" b="1">
              <a:solidFill>
                <a:schemeClr val="tx1"/>
              </a:solidFill>
            </a:endParaRPr>
          </a:p>
        </p:txBody>
      </p:sp>
      <p:sp>
        <p:nvSpPr>
          <p:cNvPr id="9" name="Rectangle: Rounded Corners 8">
            <a:extLst>
              <a:ext uri="{FF2B5EF4-FFF2-40B4-BE49-F238E27FC236}">
                <a16:creationId xmlns:a16="http://schemas.microsoft.com/office/drawing/2014/main" id="{76753B05-9811-DD4F-07F7-7149DADDD9F4}"/>
              </a:ext>
            </a:extLst>
          </p:cNvPr>
          <p:cNvSpPr/>
          <p:nvPr/>
        </p:nvSpPr>
        <p:spPr>
          <a:xfrm>
            <a:off x="4560236" y="2556863"/>
            <a:ext cx="6805969" cy="64008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dirty="0"/>
              <a:t>Partner with another energy user in a market</a:t>
            </a:r>
          </a:p>
        </p:txBody>
      </p:sp>
      <p:sp>
        <p:nvSpPr>
          <p:cNvPr id="10" name="Rectangle: Rounded Corners 9">
            <a:extLst>
              <a:ext uri="{FF2B5EF4-FFF2-40B4-BE49-F238E27FC236}">
                <a16:creationId xmlns:a16="http://schemas.microsoft.com/office/drawing/2014/main" id="{8D2469FA-4798-0067-C446-B40ECAEFE26C}"/>
              </a:ext>
            </a:extLst>
          </p:cNvPr>
          <p:cNvSpPr/>
          <p:nvPr/>
        </p:nvSpPr>
        <p:spPr>
          <a:xfrm>
            <a:off x="4582139" y="3548792"/>
            <a:ext cx="6805969" cy="64008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a:t>Purchase a renewable energy product that allows you to exit</a:t>
            </a:r>
            <a:endParaRPr lang="en-US" dirty="0"/>
          </a:p>
        </p:txBody>
      </p:sp>
      <p:sp>
        <p:nvSpPr>
          <p:cNvPr id="11" name="Rectangle: Rounded Corners 10">
            <a:extLst>
              <a:ext uri="{FF2B5EF4-FFF2-40B4-BE49-F238E27FC236}">
                <a16:creationId xmlns:a16="http://schemas.microsoft.com/office/drawing/2014/main" id="{2C70CF3F-DEE5-C7E3-7502-8CD636C085BA}"/>
              </a:ext>
            </a:extLst>
          </p:cNvPr>
          <p:cNvSpPr/>
          <p:nvPr/>
        </p:nvSpPr>
        <p:spPr>
          <a:xfrm>
            <a:off x="4582139" y="4540721"/>
            <a:ext cx="6805969" cy="64008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dirty="0"/>
              <a:t>Compare benefits of locking in energy prices or value of product claims</a:t>
            </a:r>
          </a:p>
        </p:txBody>
      </p:sp>
      <p:sp>
        <p:nvSpPr>
          <p:cNvPr id="12" name="Arrow: Down 11">
            <a:extLst>
              <a:ext uri="{FF2B5EF4-FFF2-40B4-BE49-F238E27FC236}">
                <a16:creationId xmlns:a16="http://schemas.microsoft.com/office/drawing/2014/main" id="{297B66C0-FD24-0D77-A030-9814EA6A3EC2}"/>
              </a:ext>
            </a:extLst>
          </p:cNvPr>
          <p:cNvSpPr/>
          <p:nvPr/>
        </p:nvSpPr>
        <p:spPr>
          <a:xfrm rot="16200000">
            <a:off x="3870005" y="2472065"/>
            <a:ext cx="329609" cy="81339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13" name="Arrow: Down 12">
            <a:extLst>
              <a:ext uri="{FF2B5EF4-FFF2-40B4-BE49-F238E27FC236}">
                <a16:creationId xmlns:a16="http://schemas.microsoft.com/office/drawing/2014/main" id="{FE024254-FDC1-3B01-8518-D8BB41F86065}"/>
              </a:ext>
            </a:extLst>
          </p:cNvPr>
          <p:cNvSpPr/>
          <p:nvPr/>
        </p:nvSpPr>
        <p:spPr>
          <a:xfrm rot="16200000">
            <a:off x="3870006" y="3462136"/>
            <a:ext cx="329609" cy="81339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14" name="Arrow: Down 13">
            <a:extLst>
              <a:ext uri="{FF2B5EF4-FFF2-40B4-BE49-F238E27FC236}">
                <a16:creationId xmlns:a16="http://schemas.microsoft.com/office/drawing/2014/main" id="{7DAA6485-3697-C29B-D0A2-B8D6D68A6D82}"/>
              </a:ext>
            </a:extLst>
          </p:cNvPr>
          <p:cNvSpPr/>
          <p:nvPr/>
        </p:nvSpPr>
        <p:spPr>
          <a:xfrm rot="16200000">
            <a:off x="3870005" y="4454065"/>
            <a:ext cx="329609" cy="81339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5" name="Picture 14" descr="A picture containing graphics, clipart, font, white&#10;&#10;Description automatically generated">
            <a:extLst>
              <a:ext uri="{FF2B5EF4-FFF2-40B4-BE49-F238E27FC236}">
                <a16:creationId xmlns:a16="http://schemas.microsoft.com/office/drawing/2014/main" id="{F29094E6-DA1D-C547-831B-3FD30149E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Tree>
    <p:extLst>
      <p:ext uri="{BB962C8B-B14F-4D97-AF65-F5344CB8AC3E}">
        <p14:creationId xmlns:p14="http://schemas.microsoft.com/office/powerpoint/2010/main" val="842490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7BA8C3-9705-4C59-2CA7-90CE3577560C}"/>
              </a:ext>
            </a:extLst>
          </p:cNvPr>
          <p:cNvSpPr>
            <a:spLocks noGrp="1"/>
          </p:cNvSpPr>
          <p:nvPr>
            <p:ph type="sldNum" sz="quarter" idx="12"/>
          </p:nvPr>
        </p:nvSpPr>
        <p:spPr/>
        <p:txBody>
          <a:bodyPr/>
          <a:lstStyle/>
          <a:p>
            <a:fld id="{9FBBB179-F8D5-C345-885D-36A3B3A51673}" type="slidenum">
              <a:rPr lang="en-US" smtClean="0"/>
              <a:t>36</a:t>
            </a:fld>
            <a:endParaRPr lang="en-US"/>
          </a:p>
        </p:txBody>
      </p:sp>
      <p:sp>
        <p:nvSpPr>
          <p:cNvPr id="3" name="Text Placeholder 2">
            <a:extLst>
              <a:ext uri="{FF2B5EF4-FFF2-40B4-BE49-F238E27FC236}">
                <a16:creationId xmlns:a16="http://schemas.microsoft.com/office/drawing/2014/main" id="{2357A0A3-01E8-1252-D87F-853EE6DF9EB1}"/>
              </a:ext>
            </a:extLst>
          </p:cNvPr>
          <p:cNvSpPr>
            <a:spLocks noGrp="1"/>
          </p:cNvSpPr>
          <p:nvPr>
            <p:ph type="body" sz="quarter" idx="13"/>
          </p:nvPr>
        </p:nvSpPr>
        <p:spPr/>
        <p:txBody>
          <a:bodyPr/>
          <a:lstStyle/>
          <a:p>
            <a:r>
              <a:rPr lang="en-US" dirty="0"/>
              <a:t>Roadmap Development </a:t>
            </a:r>
          </a:p>
        </p:txBody>
      </p:sp>
      <p:sp>
        <p:nvSpPr>
          <p:cNvPr id="4" name="Title 3">
            <a:extLst>
              <a:ext uri="{FF2B5EF4-FFF2-40B4-BE49-F238E27FC236}">
                <a16:creationId xmlns:a16="http://schemas.microsoft.com/office/drawing/2014/main" id="{717F062B-533D-BB67-CF00-4D4DE9C0D170}"/>
              </a:ext>
            </a:extLst>
          </p:cNvPr>
          <p:cNvSpPr>
            <a:spLocks noGrp="1"/>
          </p:cNvSpPr>
          <p:nvPr>
            <p:ph type="title"/>
          </p:nvPr>
        </p:nvSpPr>
        <p:spPr/>
        <p:txBody>
          <a:bodyPr/>
          <a:lstStyle/>
          <a:p>
            <a:r>
              <a:rPr lang="en-US"/>
              <a:t>Key Procurement Considerations</a:t>
            </a:r>
          </a:p>
        </p:txBody>
      </p:sp>
      <p:sp>
        <p:nvSpPr>
          <p:cNvPr id="5" name="Content Placeholder 4">
            <a:extLst>
              <a:ext uri="{FF2B5EF4-FFF2-40B4-BE49-F238E27FC236}">
                <a16:creationId xmlns:a16="http://schemas.microsoft.com/office/drawing/2014/main" id="{FEB2E63A-C216-2437-D4E8-A17C34B7D200}"/>
              </a:ext>
            </a:extLst>
          </p:cNvPr>
          <p:cNvSpPr>
            <a:spLocks noGrp="1"/>
          </p:cNvSpPr>
          <p:nvPr>
            <p:ph idx="1"/>
          </p:nvPr>
        </p:nvSpPr>
        <p:spPr>
          <a:xfrm>
            <a:off x="2841578" y="6339396"/>
            <a:ext cx="6508844" cy="314325"/>
          </a:xfrm>
        </p:spPr>
        <p:txBody>
          <a:bodyPr/>
          <a:lstStyle/>
          <a:p>
            <a:pPr lvl="1" indent="0" algn="ctr">
              <a:buNone/>
            </a:pPr>
            <a:r>
              <a:rPr lang="en-US" sz="1400" i="1" dirty="0"/>
              <a:t>*Corning’s preference is for projects that align with </a:t>
            </a:r>
            <a:r>
              <a:rPr lang="en-US" sz="1400" i="1"/>
              <a:t>Green-e</a:t>
            </a:r>
            <a:r>
              <a:rPr lang="en-US" sz="1400" i="1" baseline="30000"/>
              <a:t>® </a:t>
            </a:r>
            <a:r>
              <a:rPr lang="en-US" sz="1400" i="1" dirty="0"/>
              <a:t>standards which prefers solar, wind, and geothermal, but allows other options as well. </a:t>
            </a:r>
          </a:p>
        </p:txBody>
      </p:sp>
      <p:sp>
        <p:nvSpPr>
          <p:cNvPr id="7" name="Hexagon 6">
            <a:extLst>
              <a:ext uri="{FF2B5EF4-FFF2-40B4-BE49-F238E27FC236}">
                <a16:creationId xmlns:a16="http://schemas.microsoft.com/office/drawing/2014/main" id="{9AE991C3-C7B0-0BF0-3AED-CE19C60B9901}"/>
              </a:ext>
            </a:extLst>
          </p:cNvPr>
          <p:cNvSpPr>
            <a:spLocks noChangeAspect="1"/>
          </p:cNvSpPr>
          <p:nvPr/>
        </p:nvSpPr>
        <p:spPr>
          <a:xfrm>
            <a:off x="1294621" y="1664048"/>
            <a:ext cx="2769833" cy="237744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spcBef>
                <a:spcPts val="1800"/>
              </a:spcBef>
            </a:pPr>
            <a:r>
              <a:rPr lang="en-US" sz="2000" dirty="0">
                <a:solidFill>
                  <a:schemeClr val="bg1"/>
                </a:solidFill>
              </a:rPr>
              <a:t>How important is it to your organization to generate net new renewable energy? </a:t>
            </a:r>
          </a:p>
        </p:txBody>
      </p:sp>
      <p:sp>
        <p:nvSpPr>
          <p:cNvPr id="8" name="Hexagon 7">
            <a:extLst>
              <a:ext uri="{FF2B5EF4-FFF2-40B4-BE49-F238E27FC236}">
                <a16:creationId xmlns:a16="http://schemas.microsoft.com/office/drawing/2014/main" id="{1CDD88A0-3DD1-FB28-6D5B-25E53C56B497}"/>
              </a:ext>
            </a:extLst>
          </p:cNvPr>
          <p:cNvSpPr>
            <a:spLocks noChangeAspect="1"/>
          </p:cNvSpPr>
          <p:nvPr/>
        </p:nvSpPr>
        <p:spPr>
          <a:xfrm>
            <a:off x="3550578" y="2865952"/>
            <a:ext cx="2769833" cy="237744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spcBef>
                <a:spcPts val="1800"/>
              </a:spcBef>
            </a:pPr>
            <a:r>
              <a:rPr lang="en-US" sz="2000" dirty="0">
                <a:solidFill>
                  <a:schemeClr val="bg1"/>
                </a:solidFill>
              </a:rPr>
              <a:t>How long of a contract is your organization comfortable with? </a:t>
            </a:r>
          </a:p>
        </p:txBody>
      </p:sp>
      <p:sp>
        <p:nvSpPr>
          <p:cNvPr id="9" name="Hexagon 8">
            <a:extLst>
              <a:ext uri="{FF2B5EF4-FFF2-40B4-BE49-F238E27FC236}">
                <a16:creationId xmlns:a16="http://schemas.microsoft.com/office/drawing/2014/main" id="{B51D6F74-1EF0-84CF-B50E-B138082EC733}"/>
              </a:ext>
            </a:extLst>
          </p:cNvPr>
          <p:cNvSpPr>
            <a:spLocks noChangeAspect="1"/>
          </p:cNvSpPr>
          <p:nvPr/>
        </p:nvSpPr>
        <p:spPr>
          <a:xfrm>
            <a:off x="5806535" y="1635102"/>
            <a:ext cx="2769833" cy="2377440"/>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spcBef>
                <a:spcPts val="1800"/>
              </a:spcBef>
            </a:pPr>
            <a:r>
              <a:rPr lang="en-US" sz="2000" dirty="0">
                <a:solidFill>
                  <a:schemeClr val="bg1"/>
                </a:solidFill>
              </a:rPr>
              <a:t>Do you want to be able to offer products that are made with 100% renewable energy?</a:t>
            </a:r>
          </a:p>
        </p:txBody>
      </p:sp>
      <p:sp>
        <p:nvSpPr>
          <p:cNvPr id="10" name="Hexagon 9">
            <a:extLst>
              <a:ext uri="{FF2B5EF4-FFF2-40B4-BE49-F238E27FC236}">
                <a16:creationId xmlns:a16="http://schemas.microsoft.com/office/drawing/2014/main" id="{8FFB386F-3D63-DA4D-FC67-40B4A360F619}"/>
              </a:ext>
            </a:extLst>
          </p:cNvPr>
          <p:cNvSpPr>
            <a:spLocks noChangeAspect="1"/>
          </p:cNvSpPr>
          <p:nvPr/>
        </p:nvSpPr>
        <p:spPr>
          <a:xfrm>
            <a:off x="8062492" y="2888841"/>
            <a:ext cx="2769833" cy="2377440"/>
          </a:xfrm>
          <a:prstGeom prst="hex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spcBef>
                <a:spcPts val="1800"/>
              </a:spcBef>
            </a:pPr>
            <a:r>
              <a:rPr lang="en-US" sz="2000" dirty="0">
                <a:solidFill>
                  <a:schemeClr val="bg1"/>
                </a:solidFill>
              </a:rPr>
              <a:t>Do you have preferences of specific clean or renewable technologies?* </a:t>
            </a:r>
          </a:p>
        </p:txBody>
      </p:sp>
      <p:pic>
        <p:nvPicPr>
          <p:cNvPr id="11" name="Picture 10" descr="A picture containing graphics, clipart, font, white&#10;&#10;Description automatically generated">
            <a:extLst>
              <a:ext uri="{FF2B5EF4-FFF2-40B4-BE49-F238E27FC236}">
                <a16:creationId xmlns:a16="http://schemas.microsoft.com/office/drawing/2014/main" id="{397AD036-9A2F-9792-64A0-F1DC86A41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Tree>
    <p:extLst>
      <p:ext uri="{BB962C8B-B14F-4D97-AF65-F5344CB8AC3E}">
        <p14:creationId xmlns:p14="http://schemas.microsoft.com/office/powerpoint/2010/main" val="13334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3F3CA0-AD9D-3C7E-0913-E2E2AC7A92EE}"/>
              </a:ext>
            </a:extLst>
          </p:cNvPr>
          <p:cNvSpPr>
            <a:spLocks noGrp="1"/>
          </p:cNvSpPr>
          <p:nvPr>
            <p:ph type="sldNum" sz="quarter" idx="12"/>
          </p:nvPr>
        </p:nvSpPr>
        <p:spPr/>
        <p:txBody>
          <a:bodyPr/>
          <a:lstStyle/>
          <a:p>
            <a:fld id="{9FBBB179-F8D5-C345-885D-36A3B3A51673}" type="slidenum">
              <a:rPr lang="en-US" smtClean="0"/>
              <a:t>37</a:t>
            </a:fld>
            <a:endParaRPr lang="en-US"/>
          </a:p>
        </p:txBody>
      </p:sp>
      <p:sp>
        <p:nvSpPr>
          <p:cNvPr id="3" name="Text Placeholder 2">
            <a:extLst>
              <a:ext uri="{FF2B5EF4-FFF2-40B4-BE49-F238E27FC236}">
                <a16:creationId xmlns:a16="http://schemas.microsoft.com/office/drawing/2014/main" id="{4FADE386-C829-DBE0-EF6E-7E925AA6AEB8}"/>
              </a:ext>
            </a:extLst>
          </p:cNvPr>
          <p:cNvSpPr>
            <a:spLocks noGrp="1"/>
          </p:cNvSpPr>
          <p:nvPr>
            <p:ph type="body" sz="quarter" idx="13"/>
          </p:nvPr>
        </p:nvSpPr>
        <p:spPr/>
        <p:txBody>
          <a:bodyPr/>
          <a:lstStyle/>
          <a:p>
            <a:r>
              <a:rPr lang="en-US"/>
              <a:t>Roadmap Development </a:t>
            </a:r>
          </a:p>
        </p:txBody>
      </p:sp>
      <p:sp>
        <p:nvSpPr>
          <p:cNvPr id="4" name="Title 3">
            <a:extLst>
              <a:ext uri="{FF2B5EF4-FFF2-40B4-BE49-F238E27FC236}">
                <a16:creationId xmlns:a16="http://schemas.microsoft.com/office/drawing/2014/main" id="{457D40C0-E078-6392-7FB6-331BF368850C}"/>
              </a:ext>
            </a:extLst>
          </p:cNvPr>
          <p:cNvSpPr>
            <a:spLocks noGrp="1"/>
          </p:cNvSpPr>
          <p:nvPr>
            <p:ph type="title"/>
          </p:nvPr>
        </p:nvSpPr>
        <p:spPr/>
        <p:txBody>
          <a:bodyPr/>
          <a:lstStyle/>
          <a:p>
            <a:r>
              <a:rPr lang="en-US" dirty="0"/>
              <a:t>Process Overview: RE Buyer’s Roadmap </a:t>
            </a:r>
            <a:r>
              <a:rPr lang="en-US" sz="2400" dirty="0"/>
              <a:t>(adapted from CEBA)</a:t>
            </a:r>
            <a:br>
              <a:rPr lang="en-US" sz="2400" dirty="0"/>
            </a:br>
            <a:endParaRPr lang="en-US" dirty="0"/>
          </a:p>
        </p:txBody>
      </p:sp>
      <p:sp>
        <p:nvSpPr>
          <p:cNvPr id="10" name="Rectangle 9">
            <a:extLst>
              <a:ext uri="{FF2B5EF4-FFF2-40B4-BE49-F238E27FC236}">
                <a16:creationId xmlns:a16="http://schemas.microsoft.com/office/drawing/2014/main" id="{C888AB0A-8989-7AB6-F90C-73FEA45DA8A3}"/>
              </a:ext>
            </a:extLst>
          </p:cNvPr>
          <p:cNvSpPr/>
          <p:nvPr/>
        </p:nvSpPr>
        <p:spPr>
          <a:xfrm>
            <a:off x="1467110" y="4554049"/>
            <a:ext cx="1920240" cy="72531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400" cap="all" dirty="0">
                <a:solidFill>
                  <a:schemeClr val="accent3"/>
                </a:solidFill>
              </a:rPr>
              <a:t>understand</a:t>
            </a:r>
          </a:p>
          <a:p>
            <a:pPr algn="ctr"/>
            <a:r>
              <a:rPr lang="en-US" sz="1200" dirty="0"/>
              <a:t>Contract options</a:t>
            </a:r>
          </a:p>
          <a:p>
            <a:pPr algn="ctr"/>
            <a:r>
              <a:rPr lang="en-US" sz="1200" dirty="0"/>
              <a:t>Technology options</a:t>
            </a:r>
          </a:p>
        </p:txBody>
      </p:sp>
      <p:sp>
        <p:nvSpPr>
          <p:cNvPr id="11" name="Rectangle 10">
            <a:extLst>
              <a:ext uri="{FF2B5EF4-FFF2-40B4-BE49-F238E27FC236}">
                <a16:creationId xmlns:a16="http://schemas.microsoft.com/office/drawing/2014/main" id="{1E434282-E27B-499D-1E10-947B2893C49E}"/>
              </a:ext>
            </a:extLst>
          </p:cNvPr>
          <p:cNvSpPr/>
          <p:nvPr/>
        </p:nvSpPr>
        <p:spPr>
          <a:xfrm>
            <a:off x="4533080" y="4514771"/>
            <a:ext cx="1645920" cy="5486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400" cap="all" dirty="0">
                <a:solidFill>
                  <a:schemeClr val="accent3"/>
                </a:solidFill>
              </a:rPr>
              <a:t>identify</a:t>
            </a:r>
          </a:p>
          <a:p>
            <a:pPr algn="ctr"/>
            <a:r>
              <a:rPr lang="en-US" sz="1200" dirty="0"/>
              <a:t>Risk Tolerances</a:t>
            </a:r>
          </a:p>
        </p:txBody>
      </p:sp>
      <p:sp>
        <p:nvSpPr>
          <p:cNvPr id="12" name="Rectangle 11">
            <a:extLst>
              <a:ext uri="{FF2B5EF4-FFF2-40B4-BE49-F238E27FC236}">
                <a16:creationId xmlns:a16="http://schemas.microsoft.com/office/drawing/2014/main" id="{B8DFC255-974F-6CDF-B386-91E321A379C0}"/>
              </a:ext>
            </a:extLst>
          </p:cNvPr>
          <p:cNvSpPr/>
          <p:nvPr/>
        </p:nvSpPr>
        <p:spPr>
          <a:xfrm>
            <a:off x="5717319" y="2466893"/>
            <a:ext cx="1645920" cy="72531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400" cap="all" dirty="0">
                <a:solidFill>
                  <a:schemeClr val="accent3"/>
                </a:solidFill>
              </a:rPr>
              <a:t>run</a:t>
            </a:r>
          </a:p>
          <a:p>
            <a:pPr algn="ctr"/>
            <a:r>
              <a:rPr lang="en-US" sz="1200" dirty="0"/>
              <a:t>RFP</a:t>
            </a:r>
          </a:p>
        </p:txBody>
      </p:sp>
      <p:sp>
        <p:nvSpPr>
          <p:cNvPr id="13" name="Rectangle 12">
            <a:extLst>
              <a:ext uri="{FF2B5EF4-FFF2-40B4-BE49-F238E27FC236}">
                <a16:creationId xmlns:a16="http://schemas.microsoft.com/office/drawing/2014/main" id="{058E3380-1753-8D8B-3A88-D615056DC57B}"/>
              </a:ext>
            </a:extLst>
          </p:cNvPr>
          <p:cNvSpPr/>
          <p:nvPr/>
        </p:nvSpPr>
        <p:spPr>
          <a:xfrm>
            <a:off x="5785462" y="4950395"/>
            <a:ext cx="1645920" cy="72531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400" cap="all" dirty="0">
                <a:solidFill>
                  <a:schemeClr val="accent3"/>
                </a:solidFill>
              </a:rPr>
              <a:t>Obtain</a:t>
            </a:r>
          </a:p>
          <a:p>
            <a:pPr algn="ctr"/>
            <a:r>
              <a:rPr lang="en-US" sz="1200" dirty="0"/>
              <a:t>C-suite approval</a:t>
            </a:r>
          </a:p>
        </p:txBody>
      </p:sp>
      <p:sp>
        <p:nvSpPr>
          <p:cNvPr id="14" name="Rectangle 13">
            <a:extLst>
              <a:ext uri="{FF2B5EF4-FFF2-40B4-BE49-F238E27FC236}">
                <a16:creationId xmlns:a16="http://schemas.microsoft.com/office/drawing/2014/main" id="{A13C7884-440B-7133-193B-19FBD433624F}"/>
              </a:ext>
            </a:extLst>
          </p:cNvPr>
          <p:cNvSpPr/>
          <p:nvPr/>
        </p:nvSpPr>
        <p:spPr>
          <a:xfrm>
            <a:off x="6898175" y="3075899"/>
            <a:ext cx="1645920" cy="55813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400" cap="all" dirty="0">
                <a:solidFill>
                  <a:schemeClr val="accent3"/>
                </a:solidFill>
              </a:rPr>
              <a:t>negotiate</a:t>
            </a:r>
          </a:p>
          <a:p>
            <a:pPr algn="ctr"/>
            <a:r>
              <a:rPr lang="en-US" sz="1200" dirty="0"/>
              <a:t>Contract(s)</a:t>
            </a:r>
          </a:p>
        </p:txBody>
      </p:sp>
      <p:sp>
        <p:nvSpPr>
          <p:cNvPr id="15" name="Rectangle 14">
            <a:extLst>
              <a:ext uri="{FF2B5EF4-FFF2-40B4-BE49-F238E27FC236}">
                <a16:creationId xmlns:a16="http://schemas.microsoft.com/office/drawing/2014/main" id="{FDD75E2A-3E16-0DCC-9F68-552A628C1DEE}"/>
              </a:ext>
            </a:extLst>
          </p:cNvPr>
          <p:cNvSpPr/>
          <p:nvPr/>
        </p:nvSpPr>
        <p:spPr>
          <a:xfrm>
            <a:off x="8021611" y="4440693"/>
            <a:ext cx="1645920" cy="72531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400" cap="all" dirty="0">
                <a:solidFill>
                  <a:schemeClr val="accent3"/>
                </a:solidFill>
              </a:rPr>
              <a:t>obtain</a:t>
            </a:r>
          </a:p>
          <a:p>
            <a:pPr algn="ctr"/>
            <a:r>
              <a:rPr lang="en-US" sz="1200" dirty="0"/>
              <a:t>Final approvals</a:t>
            </a:r>
          </a:p>
        </p:txBody>
      </p:sp>
      <p:sp>
        <p:nvSpPr>
          <p:cNvPr id="16" name="Rectangle 15">
            <a:extLst>
              <a:ext uri="{FF2B5EF4-FFF2-40B4-BE49-F238E27FC236}">
                <a16:creationId xmlns:a16="http://schemas.microsoft.com/office/drawing/2014/main" id="{9F93AEBE-0A34-0FB4-29A0-ED53924F768C}"/>
              </a:ext>
            </a:extLst>
          </p:cNvPr>
          <p:cNvSpPr/>
          <p:nvPr/>
        </p:nvSpPr>
        <p:spPr>
          <a:xfrm>
            <a:off x="9216379" y="2984815"/>
            <a:ext cx="1645920" cy="72531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400" cap="all" dirty="0">
                <a:solidFill>
                  <a:schemeClr val="accent3"/>
                </a:solidFill>
              </a:rPr>
              <a:t>finalize</a:t>
            </a:r>
          </a:p>
          <a:p>
            <a:pPr algn="ctr"/>
            <a:r>
              <a:rPr lang="en-US" sz="1200" dirty="0"/>
              <a:t>Pre-COD* details</a:t>
            </a:r>
          </a:p>
        </p:txBody>
      </p:sp>
      <p:sp>
        <p:nvSpPr>
          <p:cNvPr id="17" name="Rectangle 16">
            <a:extLst>
              <a:ext uri="{FF2B5EF4-FFF2-40B4-BE49-F238E27FC236}">
                <a16:creationId xmlns:a16="http://schemas.microsoft.com/office/drawing/2014/main" id="{E4955DDF-8679-5996-A6AF-0BE51F1159F2}"/>
              </a:ext>
            </a:extLst>
          </p:cNvPr>
          <p:cNvSpPr/>
          <p:nvPr/>
        </p:nvSpPr>
        <p:spPr>
          <a:xfrm>
            <a:off x="10307367" y="4446090"/>
            <a:ext cx="1645920" cy="72531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400" cap="all" dirty="0">
                <a:solidFill>
                  <a:schemeClr val="accent3"/>
                </a:solidFill>
              </a:rPr>
              <a:t>ensure</a:t>
            </a:r>
          </a:p>
          <a:p>
            <a:pPr algn="ctr"/>
            <a:r>
              <a:rPr lang="en-US" sz="1200" dirty="0"/>
              <a:t>Post-COD* follow-up</a:t>
            </a:r>
          </a:p>
        </p:txBody>
      </p:sp>
      <p:sp>
        <p:nvSpPr>
          <p:cNvPr id="18" name="Rectangle 17">
            <a:extLst>
              <a:ext uri="{FF2B5EF4-FFF2-40B4-BE49-F238E27FC236}">
                <a16:creationId xmlns:a16="http://schemas.microsoft.com/office/drawing/2014/main" id="{04EE3AD1-302B-3825-356F-4D3BD8A9FCC3}"/>
              </a:ext>
            </a:extLst>
          </p:cNvPr>
          <p:cNvSpPr/>
          <p:nvPr/>
        </p:nvSpPr>
        <p:spPr>
          <a:xfrm>
            <a:off x="438624" y="3999422"/>
            <a:ext cx="11430000" cy="136344"/>
          </a:xfrm>
          <a:prstGeom prst="rect">
            <a:avLst/>
          </a:prstGeom>
          <a:solidFill>
            <a:schemeClr val="bg2">
              <a:lumMod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BC0F927-57BD-E9EC-C647-1889EA02B096}"/>
              </a:ext>
            </a:extLst>
          </p:cNvPr>
          <p:cNvGrpSpPr/>
          <p:nvPr/>
        </p:nvGrpSpPr>
        <p:grpSpPr>
          <a:xfrm>
            <a:off x="548224" y="3661701"/>
            <a:ext cx="822960" cy="822960"/>
            <a:chOff x="860186" y="3028852"/>
            <a:chExt cx="822960" cy="822960"/>
          </a:xfrm>
        </p:grpSpPr>
        <p:sp>
          <p:nvSpPr>
            <p:cNvPr id="20" name="Oval 19">
              <a:extLst>
                <a:ext uri="{FF2B5EF4-FFF2-40B4-BE49-F238E27FC236}">
                  <a16:creationId xmlns:a16="http://schemas.microsoft.com/office/drawing/2014/main" id="{7BEE194C-A799-1F27-B95D-19FD22552F89}"/>
                </a:ext>
              </a:extLst>
            </p:cNvPr>
            <p:cNvSpPr/>
            <p:nvPr/>
          </p:nvSpPr>
          <p:spPr>
            <a:xfrm>
              <a:off x="860186" y="3028852"/>
              <a:ext cx="822960" cy="822960"/>
            </a:xfrm>
            <a:prstGeom prst="ellipse">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1" name="Graphic 20" descr="Bullseye outline">
              <a:extLst>
                <a:ext uri="{FF2B5EF4-FFF2-40B4-BE49-F238E27FC236}">
                  <a16:creationId xmlns:a16="http://schemas.microsoft.com/office/drawing/2014/main" id="{5405C20F-1DC0-9187-30CF-521F85FBB2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7442" y="3074572"/>
              <a:ext cx="731520" cy="731520"/>
            </a:xfrm>
            <a:prstGeom prst="rect">
              <a:avLst/>
            </a:prstGeom>
          </p:spPr>
        </p:pic>
      </p:grpSp>
      <p:grpSp>
        <p:nvGrpSpPr>
          <p:cNvPr id="22" name="Group 21">
            <a:extLst>
              <a:ext uri="{FF2B5EF4-FFF2-40B4-BE49-F238E27FC236}">
                <a16:creationId xmlns:a16="http://schemas.microsoft.com/office/drawing/2014/main" id="{F6EA24E3-BB95-33CF-5EA4-ADA7983B492E}"/>
              </a:ext>
            </a:extLst>
          </p:cNvPr>
          <p:cNvGrpSpPr/>
          <p:nvPr/>
        </p:nvGrpSpPr>
        <p:grpSpPr>
          <a:xfrm>
            <a:off x="2076225" y="3661701"/>
            <a:ext cx="822960" cy="822960"/>
            <a:chOff x="1826501" y="3024849"/>
            <a:chExt cx="822960" cy="822960"/>
          </a:xfrm>
        </p:grpSpPr>
        <p:sp>
          <p:nvSpPr>
            <p:cNvPr id="23" name="Oval 22">
              <a:extLst>
                <a:ext uri="{FF2B5EF4-FFF2-40B4-BE49-F238E27FC236}">
                  <a16:creationId xmlns:a16="http://schemas.microsoft.com/office/drawing/2014/main" id="{776E344D-18D2-FD06-FB7E-8DF48277744C}"/>
                </a:ext>
              </a:extLst>
            </p:cNvPr>
            <p:cNvSpPr/>
            <p:nvPr/>
          </p:nvSpPr>
          <p:spPr>
            <a:xfrm>
              <a:off x="1826501" y="3024849"/>
              <a:ext cx="822960" cy="822960"/>
            </a:xfrm>
            <a:prstGeom prst="ellipse">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4" name="Graphic 23" descr="Brainstorm outline">
              <a:extLst>
                <a:ext uri="{FF2B5EF4-FFF2-40B4-BE49-F238E27FC236}">
                  <a16:creationId xmlns:a16="http://schemas.microsoft.com/office/drawing/2014/main" id="{19C0CDA8-E1C6-EB4F-3910-4CBB5A6E25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4305" y="3086611"/>
              <a:ext cx="731520" cy="731520"/>
            </a:xfrm>
            <a:prstGeom prst="rect">
              <a:avLst/>
            </a:prstGeom>
          </p:spPr>
        </p:pic>
      </p:grpSp>
      <p:grpSp>
        <p:nvGrpSpPr>
          <p:cNvPr id="25" name="Group 24">
            <a:extLst>
              <a:ext uri="{FF2B5EF4-FFF2-40B4-BE49-F238E27FC236}">
                <a16:creationId xmlns:a16="http://schemas.microsoft.com/office/drawing/2014/main" id="{781FFED4-2033-0E87-44DF-B82B8DF311C0}"/>
              </a:ext>
            </a:extLst>
          </p:cNvPr>
          <p:cNvGrpSpPr/>
          <p:nvPr/>
        </p:nvGrpSpPr>
        <p:grpSpPr>
          <a:xfrm>
            <a:off x="3474921" y="5993425"/>
            <a:ext cx="822960" cy="822960"/>
            <a:chOff x="10219389" y="5265177"/>
            <a:chExt cx="822960" cy="822960"/>
          </a:xfrm>
        </p:grpSpPr>
        <p:sp>
          <p:nvSpPr>
            <p:cNvPr id="26" name="Oval 25">
              <a:extLst>
                <a:ext uri="{FF2B5EF4-FFF2-40B4-BE49-F238E27FC236}">
                  <a16:creationId xmlns:a16="http://schemas.microsoft.com/office/drawing/2014/main" id="{E55F36D1-7C6D-47D4-2EF7-C9566F0EC303}"/>
                </a:ext>
              </a:extLst>
            </p:cNvPr>
            <p:cNvSpPr/>
            <p:nvPr/>
          </p:nvSpPr>
          <p:spPr>
            <a:xfrm>
              <a:off x="10219389" y="5265177"/>
              <a:ext cx="822960" cy="82296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7" name="Graphic 26" descr="Users outline">
              <a:extLst>
                <a:ext uri="{FF2B5EF4-FFF2-40B4-BE49-F238E27FC236}">
                  <a16:creationId xmlns:a16="http://schemas.microsoft.com/office/drawing/2014/main" id="{A7C8DA29-3D46-5FE6-AF46-94F88B45CB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65109" y="5345763"/>
              <a:ext cx="731520" cy="731520"/>
            </a:xfrm>
            <a:prstGeom prst="rect">
              <a:avLst/>
            </a:prstGeom>
          </p:spPr>
        </p:pic>
      </p:grpSp>
      <p:grpSp>
        <p:nvGrpSpPr>
          <p:cNvPr id="28" name="Group 27">
            <a:extLst>
              <a:ext uri="{FF2B5EF4-FFF2-40B4-BE49-F238E27FC236}">
                <a16:creationId xmlns:a16="http://schemas.microsoft.com/office/drawing/2014/main" id="{E782CE51-744F-78AC-AF93-0099A956C8F6}"/>
              </a:ext>
            </a:extLst>
          </p:cNvPr>
          <p:cNvGrpSpPr/>
          <p:nvPr/>
        </p:nvGrpSpPr>
        <p:grpSpPr>
          <a:xfrm>
            <a:off x="8433091" y="3661701"/>
            <a:ext cx="822960" cy="822960"/>
            <a:chOff x="7186909" y="3946733"/>
            <a:chExt cx="822960" cy="822960"/>
          </a:xfrm>
        </p:grpSpPr>
        <p:sp>
          <p:nvSpPr>
            <p:cNvPr id="29" name="Oval 28">
              <a:extLst>
                <a:ext uri="{FF2B5EF4-FFF2-40B4-BE49-F238E27FC236}">
                  <a16:creationId xmlns:a16="http://schemas.microsoft.com/office/drawing/2014/main" id="{A52CB9E5-4634-35E5-53FB-04E43CE8E37F}"/>
                </a:ext>
              </a:extLst>
            </p:cNvPr>
            <p:cNvSpPr/>
            <p:nvPr/>
          </p:nvSpPr>
          <p:spPr>
            <a:xfrm>
              <a:off x="7186909" y="3946733"/>
              <a:ext cx="822960" cy="822960"/>
            </a:xfrm>
            <a:prstGeom prst="ellipse">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0" name="Graphic 29" descr="Thumbs up sign outline">
              <a:extLst>
                <a:ext uri="{FF2B5EF4-FFF2-40B4-BE49-F238E27FC236}">
                  <a16:creationId xmlns:a16="http://schemas.microsoft.com/office/drawing/2014/main" id="{CC5DDCCB-3169-3269-E544-DEE34201BE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48671" y="3960369"/>
              <a:ext cx="731520" cy="731520"/>
            </a:xfrm>
            <a:prstGeom prst="rect">
              <a:avLst/>
            </a:prstGeom>
          </p:spPr>
        </p:pic>
      </p:grpSp>
      <p:grpSp>
        <p:nvGrpSpPr>
          <p:cNvPr id="31" name="Group 30">
            <a:extLst>
              <a:ext uri="{FF2B5EF4-FFF2-40B4-BE49-F238E27FC236}">
                <a16:creationId xmlns:a16="http://schemas.microsoft.com/office/drawing/2014/main" id="{E8A06C6C-943D-23DB-E52F-4D6D6A62B044}"/>
              </a:ext>
            </a:extLst>
          </p:cNvPr>
          <p:cNvGrpSpPr/>
          <p:nvPr/>
        </p:nvGrpSpPr>
        <p:grpSpPr>
          <a:xfrm>
            <a:off x="9621883" y="3661701"/>
            <a:ext cx="822960" cy="822960"/>
            <a:chOff x="9761896" y="4541272"/>
            <a:chExt cx="822960" cy="822960"/>
          </a:xfrm>
        </p:grpSpPr>
        <p:sp>
          <p:nvSpPr>
            <p:cNvPr id="3072" name="Oval 3071">
              <a:extLst>
                <a:ext uri="{FF2B5EF4-FFF2-40B4-BE49-F238E27FC236}">
                  <a16:creationId xmlns:a16="http://schemas.microsoft.com/office/drawing/2014/main" id="{3618A0C9-E4AC-0703-92E3-0278EE907D7D}"/>
                </a:ext>
              </a:extLst>
            </p:cNvPr>
            <p:cNvSpPr/>
            <p:nvPr/>
          </p:nvSpPr>
          <p:spPr>
            <a:xfrm>
              <a:off x="9761896" y="4541272"/>
              <a:ext cx="822960" cy="82296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073" name="Graphic 3072" descr="Checklist outline">
              <a:extLst>
                <a:ext uri="{FF2B5EF4-FFF2-40B4-BE49-F238E27FC236}">
                  <a16:creationId xmlns:a16="http://schemas.microsoft.com/office/drawing/2014/main" id="{BA52D47C-6766-850C-C307-2FA94F1920E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30476" y="4609852"/>
              <a:ext cx="685800" cy="685800"/>
            </a:xfrm>
            <a:prstGeom prst="rect">
              <a:avLst/>
            </a:prstGeom>
          </p:spPr>
        </p:pic>
      </p:grpSp>
      <p:grpSp>
        <p:nvGrpSpPr>
          <p:cNvPr id="3075" name="Group 3074">
            <a:extLst>
              <a:ext uri="{FF2B5EF4-FFF2-40B4-BE49-F238E27FC236}">
                <a16:creationId xmlns:a16="http://schemas.microsoft.com/office/drawing/2014/main" id="{FB4E8590-FFE6-B99D-D720-000E8A558C2F}"/>
              </a:ext>
            </a:extLst>
          </p:cNvPr>
          <p:cNvGrpSpPr/>
          <p:nvPr/>
        </p:nvGrpSpPr>
        <p:grpSpPr>
          <a:xfrm>
            <a:off x="3467866" y="4589648"/>
            <a:ext cx="837071" cy="853868"/>
            <a:chOff x="3400979" y="1023702"/>
            <a:chExt cx="837071" cy="853868"/>
          </a:xfrm>
        </p:grpSpPr>
        <p:sp>
          <p:nvSpPr>
            <p:cNvPr id="3076" name="Oval 3075">
              <a:extLst>
                <a:ext uri="{FF2B5EF4-FFF2-40B4-BE49-F238E27FC236}">
                  <a16:creationId xmlns:a16="http://schemas.microsoft.com/office/drawing/2014/main" id="{D63C2C69-9E23-DE81-568C-A4980154C8A5}"/>
                </a:ext>
              </a:extLst>
            </p:cNvPr>
            <p:cNvSpPr/>
            <p:nvPr/>
          </p:nvSpPr>
          <p:spPr>
            <a:xfrm>
              <a:off x="3400979" y="1054610"/>
              <a:ext cx="822960" cy="822960"/>
            </a:xfrm>
            <a:prstGeom prst="ellipse">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schemeClr val="accent3"/>
                </a:solidFill>
              </a:endParaRPr>
            </a:p>
          </p:txBody>
        </p:sp>
        <p:pic>
          <p:nvPicPr>
            <p:cNvPr id="3077" name="Graphic 3076" descr="Cycle with people outline">
              <a:extLst>
                <a:ext uri="{FF2B5EF4-FFF2-40B4-BE49-F238E27FC236}">
                  <a16:creationId xmlns:a16="http://schemas.microsoft.com/office/drawing/2014/main" id="{40397BEF-BC14-FEDC-5E1D-6CD81EA61A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15090" y="1023702"/>
              <a:ext cx="822960" cy="822960"/>
            </a:xfrm>
            <a:prstGeom prst="rect">
              <a:avLst/>
            </a:prstGeom>
          </p:spPr>
        </p:pic>
      </p:grpSp>
      <p:grpSp>
        <p:nvGrpSpPr>
          <p:cNvPr id="3078" name="Group 3077">
            <a:extLst>
              <a:ext uri="{FF2B5EF4-FFF2-40B4-BE49-F238E27FC236}">
                <a16:creationId xmlns:a16="http://schemas.microsoft.com/office/drawing/2014/main" id="{717CE2DE-B45A-ACD3-A06F-84981EA63B09}"/>
              </a:ext>
            </a:extLst>
          </p:cNvPr>
          <p:cNvGrpSpPr/>
          <p:nvPr/>
        </p:nvGrpSpPr>
        <p:grpSpPr>
          <a:xfrm>
            <a:off x="3474921" y="1220169"/>
            <a:ext cx="822960" cy="822960"/>
            <a:chOff x="5478781" y="3947058"/>
            <a:chExt cx="822960" cy="822960"/>
          </a:xfrm>
        </p:grpSpPr>
        <p:sp>
          <p:nvSpPr>
            <p:cNvPr id="3079" name="Oval 3078">
              <a:extLst>
                <a:ext uri="{FF2B5EF4-FFF2-40B4-BE49-F238E27FC236}">
                  <a16:creationId xmlns:a16="http://schemas.microsoft.com/office/drawing/2014/main" id="{65C784C0-F6D4-7A1D-FFF7-5E9ABEE7D28A}"/>
                </a:ext>
              </a:extLst>
            </p:cNvPr>
            <p:cNvSpPr/>
            <p:nvPr/>
          </p:nvSpPr>
          <p:spPr>
            <a:xfrm>
              <a:off x="5478781" y="3947058"/>
              <a:ext cx="822960" cy="822960"/>
            </a:xfrm>
            <a:prstGeom prst="ellipse">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080" name="Graphic 3079" descr="Playbook outline">
              <a:extLst>
                <a:ext uri="{FF2B5EF4-FFF2-40B4-BE49-F238E27FC236}">
                  <a16:creationId xmlns:a16="http://schemas.microsoft.com/office/drawing/2014/main" id="{5CE1A766-E91E-B195-8342-1B7915363C5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24501" y="3992778"/>
              <a:ext cx="731520" cy="731520"/>
            </a:xfrm>
            <a:prstGeom prst="rect">
              <a:avLst/>
            </a:prstGeom>
          </p:spPr>
        </p:pic>
      </p:grpSp>
      <p:grpSp>
        <p:nvGrpSpPr>
          <p:cNvPr id="3081" name="Group 3080">
            <a:extLst>
              <a:ext uri="{FF2B5EF4-FFF2-40B4-BE49-F238E27FC236}">
                <a16:creationId xmlns:a16="http://schemas.microsoft.com/office/drawing/2014/main" id="{D8DDE247-9F8E-3581-9890-4E6E1C65F046}"/>
              </a:ext>
            </a:extLst>
          </p:cNvPr>
          <p:cNvGrpSpPr/>
          <p:nvPr/>
        </p:nvGrpSpPr>
        <p:grpSpPr>
          <a:xfrm>
            <a:off x="7273977" y="3652477"/>
            <a:ext cx="822960" cy="841408"/>
            <a:chOff x="9846210" y="1395302"/>
            <a:chExt cx="822960" cy="841408"/>
          </a:xfrm>
        </p:grpSpPr>
        <p:sp>
          <p:nvSpPr>
            <p:cNvPr id="3082" name="Oval 3081">
              <a:extLst>
                <a:ext uri="{FF2B5EF4-FFF2-40B4-BE49-F238E27FC236}">
                  <a16:creationId xmlns:a16="http://schemas.microsoft.com/office/drawing/2014/main" id="{F2D19F26-193D-17F1-2AEB-648D0BFE619D}"/>
                </a:ext>
              </a:extLst>
            </p:cNvPr>
            <p:cNvSpPr/>
            <p:nvPr/>
          </p:nvSpPr>
          <p:spPr>
            <a:xfrm>
              <a:off x="9846210" y="1395302"/>
              <a:ext cx="822960" cy="82296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083" name="Graphic 3082" descr="Handshake outline">
              <a:extLst>
                <a:ext uri="{FF2B5EF4-FFF2-40B4-BE49-F238E27FC236}">
                  <a16:creationId xmlns:a16="http://schemas.microsoft.com/office/drawing/2014/main" id="{E79E408C-605E-A8AD-C21C-083BC4BB91E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907972" y="1505190"/>
              <a:ext cx="731520" cy="731520"/>
            </a:xfrm>
            <a:prstGeom prst="rect">
              <a:avLst/>
            </a:prstGeom>
          </p:spPr>
        </p:pic>
      </p:grpSp>
      <p:grpSp>
        <p:nvGrpSpPr>
          <p:cNvPr id="3084" name="Group 3083">
            <a:extLst>
              <a:ext uri="{FF2B5EF4-FFF2-40B4-BE49-F238E27FC236}">
                <a16:creationId xmlns:a16="http://schemas.microsoft.com/office/drawing/2014/main" id="{22651581-860E-3EA0-1F0E-ADE5BF8ACC03}"/>
              </a:ext>
            </a:extLst>
          </p:cNvPr>
          <p:cNvGrpSpPr/>
          <p:nvPr/>
        </p:nvGrpSpPr>
        <p:grpSpPr>
          <a:xfrm>
            <a:off x="4967685" y="3661701"/>
            <a:ext cx="822960" cy="822960"/>
            <a:chOff x="7850531" y="1558902"/>
            <a:chExt cx="822960" cy="822960"/>
          </a:xfrm>
        </p:grpSpPr>
        <p:sp>
          <p:nvSpPr>
            <p:cNvPr id="3085" name="Oval 3084">
              <a:extLst>
                <a:ext uri="{FF2B5EF4-FFF2-40B4-BE49-F238E27FC236}">
                  <a16:creationId xmlns:a16="http://schemas.microsoft.com/office/drawing/2014/main" id="{0D68690C-C4EE-9208-759B-3487E0186A4D}"/>
                </a:ext>
              </a:extLst>
            </p:cNvPr>
            <p:cNvSpPr/>
            <p:nvPr/>
          </p:nvSpPr>
          <p:spPr>
            <a:xfrm>
              <a:off x="7850531" y="1558902"/>
              <a:ext cx="822960" cy="82296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086" name="Graphic 3085" descr="Magnifying glass outline">
              <a:extLst>
                <a:ext uri="{FF2B5EF4-FFF2-40B4-BE49-F238E27FC236}">
                  <a16:creationId xmlns:a16="http://schemas.microsoft.com/office/drawing/2014/main" id="{FD6D09FD-E52B-6150-3225-8944A7FE2EA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928335" y="1620664"/>
              <a:ext cx="685800" cy="685800"/>
            </a:xfrm>
            <a:prstGeom prst="rect">
              <a:avLst/>
            </a:prstGeom>
          </p:spPr>
        </p:pic>
      </p:grpSp>
      <p:grpSp>
        <p:nvGrpSpPr>
          <p:cNvPr id="3087" name="Group 3086">
            <a:extLst>
              <a:ext uri="{FF2B5EF4-FFF2-40B4-BE49-F238E27FC236}">
                <a16:creationId xmlns:a16="http://schemas.microsoft.com/office/drawing/2014/main" id="{83CD74C8-BEC5-2E8E-6EBA-84928078131F}"/>
              </a:ext>
            </a:extLst>
          </p:cNvPr>
          <p:cNvGrpSpPr/>
          <p:nvPr/>
        </p:nvGrpSpPr>
        <p:grpSpPr>
          <a:xfrm>
            <a:off x="6128799" y="3094940"/>
            <a:ext cx="822960" cy="822960"/>
            <a:chOff x="6667165" y="2716821"/>
            <a:chExt cx="822960" cy="822960"/>
          </a:xfrm>
        </p:grpSpPr>
        <p:sp>
          <p:nvSpPr>
            <p:cNvPr id="3088" name="Oval 3087">
              <a:extLst>
                <a:ext uri="{FF2B5EF4-FFF2-40B4-BE49-F238E27FC236}">
                  <a16:creationId xmlns:a16="http://schemas.microsoft.com/office/drawing/2014/main" id="{2F4C4133-7A2B-9CF0-78FD-9967739D2E2E}"/>
                </a:ext>
              </a:extLst>
            </p:cNvPr>
            <p:cNvSpPr/>
            <p:nvPr/>
          </p:nvSpPr>
          <p:spPr>
            <a:xfrm>
              <a:off x="6667165" y="2716821"/>
              <a:ext cx="822960" cy="82296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089" name="Graphic 3088" descr="Chevron arrows outline">
              <a:extLst>
                <a:ext uri="{FF2B5EF4-FFF2-40B4-BE49-F238E27FC236}">
                  <a16:creationId xmlns:a16="http://schemas.microsoft.com/office/drawing/2014/main" id="{0051AA88-4101-AABD-5AAA-B0FD42C2FC5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686383" y="2991141"/>
              <a:ext cx="274320" cy="274320"/>
            </a:xfrm>
            <a:prstGeom prst="rect">
              <a:avLst/>
            </a:prstGeom>
          </p:spPr>
        </p:pic>
        <p:pic>
          <p:nvPicPr>
            <p:cNvPr id="3090" name="Graphic 3089" descr="Envelope outline">
              <a:extLst>
                <a:ext uri="{FF2B5EF4-FFF2-40B4-BE49-F238E27FC236}">
                  <a16:creationId xmlns:a16="http://schemas.microsoft.com/office/drawing/2014/main" id="{25964E65-55B6-EB26-A652-131C1BE5FD7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904715" y="2853981"/>
              <a:ext cx="548640" cy="548640"/>
            </a:xfrm>
            <a:prstGeom prst="rect">
              <a:avLst/>
            </a:prstGeom>
          </p:spPr>
        </p:pic>
      </p:grpSp>
      <p:grpSp>
        <p:nvGrpSpPr>
          <p:cNvPr id="3091" name="Group 3090">
            <a:extLst>
              <a:ext uri="{FF2B5EF4-FFF2-40B4-BE49-F238E27FC236}">
                <a16:creationId xmlns:a16="http://schemas.microsoft.com/office/drawing/2014/main" id="{A45CEA96-C1DD-4AB3-E969-650E7A6594CC}"/>
              </a:ext>
            </a:extLst>
          </p:cNvPr>
          <p:cNvGrpSpPr/>
          <p:nvPr/>
        </p:nvGrpSpPr>
        <p:grpSpPr>
          <a:xfrm>
            <a:off x="3474921" y="2616218"/>
            <a:ext cx="822960" cy="822960"/>
            <a:chOff x="8936545" y="365303"/>
            <a:chExt cx="822960" cy="822960"/>
          </a:xfrm>
        </p:grpSpPr>
        <p:sp>
          <p:nvSpPr>
            <p:cNvPr id="3092" name="Oval 3091">
              <a:extLst>
                <a:ext uri="{FF2B5EF4-FFF2-40B4-BE49-F238E27FC236}">
                  <a16:creationId xmlns:a16="http://schemas.microsoft.com/office/drawing/2014/main" id="{0AA70346-F1FF-1F93-35DE-A301CA891B2B}"/>
                </a:ext>
              </a:extLst>
            </p:cNvPr>
            <p:cNvSpPr/>
            <p:nvPr/>
          </p:nvSpPr>
          <p:spPr>
            <a:xfrm>
              <a:off x="8936545" y="365303"/>
              <a:ext cx="822960" cy="822960"/>
            </a:xfrm>
            <a:prstGeom prst="ellipse">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093" name="Graphic 3092" descr="Wrench outline">
              <a:extLst>
                <a:ext uri="{FF2B5EF4-FFF2-40B4-BE49-F238E27FC236}">
                  <a16:creationId xmlns:a16="http://schemas.microsoft.com/office/drawing/2014/main" id="{B8864AB7-ABD7-E7C6-8F84-09CD36FF91F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073705" y="505734"/>
              <a:ext cx="548640" cy="548640"/>
            </a:xfrm>
            <a:prstGeom prst="rect">
              <a:avLst/>
            </a:prstGeom>
          </p:spPr>
        </p:pic>
      </p:grpSp>
      <p:grpSp>
        <p:nvGrpSpPr>
          <p:cNvPr id="3094" name="Group 3093">
            <a:extLst>
              <a:ext uri="{FF2B5EF4-FFF2-40B4-BE49-F238E27FC236}">
                <a16:creationId xmlns:a16="http://schemas.microsoft.com/office/drawing/2014/main" id="{DF8B6297-FD94-8107-67DF-B73381E10F4A}"/>
              </a:ext>
            </a:extLst>
          </p:cNvPr>
          <p:cNvGrpSpPr/>
          <p:nvPr/>
        </p:nvGrpSpPr>
        <p:grpSpPr>
          <a:xfrm>
            <a:off x="10718847" y="3661701"/>
            <a:ext cx="822960" cy="822960"/>
            <a:chOff x="10661207" y="281974"/>
            <a:chExt cx="822960" cy="822960"/>
          </a:xfrm>
        </p:grpSpPr>
        <p:sp>
          <p:nvSpPr>
            <p:cNvPr id="3095" name="Oval 3094">
              <a:extLst>
                <a:ext uri="{FF2B5EF4-FFF2-40B4-BE49-F238E27FC236}">
                  <a16:creationId xmlns:a16="http://schemas.microsoft.com/office/drawing/2014/main" id="{B2CDFCCC-C02E-60B5-94EA-1719B2D2DBCA}"/>
                </a:ext>
              </a:extLst>
            </p:cNvPr>
            <p:cNvSpPr/>
            <p:nvPr/>
          </p:nvSpPr>
          <p:spPr>
            <a:xfrm>
              <a:off x="10661207" y="281974"/>
              <a:ext cx="822960" cy="82296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096" name="Graphic 3095" descr="Checkbox Checked outline">
              <a:extLst>
                <a:ext uri="{FF2B5EF4-FFF2-40B4-BE49-F238E27FC236}">
                  <a16:creationId xmlns:a16="http://schemas.microsoft.com/office/drawing/2014/main" id="{ABE7A213-E788-F08A-9EAD-9EA3BFBFEFB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661207" y="281974"/>
              <a:ext cx="822960" cy="822960"/>
            </a:xfrm>
            <a:prstGeom prst="rect">
              <a:avLst/>
            </a:prstGeom>
          </p:spPr>
        </p:pic>
      </p:grpSp>
      <p:sp>
        <p:nvSpPr>
          <p:cNvPr id="3097" name="Rectangle 3096">
            <a:extLst>
              <a:ext uri="{FF2B5EF4-FFF2-40B4-BE49-F238E27FC236}">
                <a16:creationId xmlns:a16="http://schemas.microsoft.com/office/drawing/2014/main" id="{B846F71C-9235-F15A-29CA-FFD5A3033B5B}"/>
              </a:ext>
            </a:extLst>
          </p:cNvPr>
          <p:cNvSpPr/>
          <p:nvPr/>
        </p:nvSpPr>
        <p:spPr>
          <a:xfrm>
            <a:off x="3154881" y="4033685"/>
            <a:ext cx="1463040" cy="72531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400" cap="all" dirty="0">
                <a:solidFill>
                  <a:schemeClr val="accent3"/>
                </a:solidFill>
              </a:rPr>
              <a:t>build</a:t>
            </a:r>
          </a:p>
          <a:p>
            <a:pPr algn="ctr"/>
            <a:r>
              <a:rPr lang="en-US" sz="1200" dirty="0"/>
              <a:t>Internal support</a:t>
            </a:r>
          </a:p>
        </p:txBody>
      </p:sp>
      <p:sp>
        <p:nvSpPr>
          <p:cNvPr id="3098" name="Rectangle 3097">
            <a:extLst>
              <a:ext uri="{FF2B5EF4-FFF2-40B4-BE49-F238E27FC236}">
                <a16:creationId xmlns:a16="http://schemas.microsoft.com/office/drawing/2014/main" id="{E3B880B4-D7BE-689C-A048-C0CD5F293473}"/>
              </a:ext>
            </a:extLst>
          </p:cNvPr>
          <p:cNvSpPr/>
          <p:nvPr/>
        </p:nvSpPr>
        <p:spPr>
          <a:xfrm>
            <a:off x="3063441" y="5412322"/>
            <a:ext cx="1645920" cy="72531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400" cap="all" dirty="0">
                <a:solidFill>
                  <a:schemeClr val="accent3"/>
                </a:solidFill>
              </a:rPr>
              <a:t>build</a:t>
            </a:r>
          </a:p>
          <a:p>
            <a:pPr algn="ctr"/>
            <a:r>
              <a:rPr lang="en-US" sz="1200" dirty="0"/>
              <a:t>Contracting team</a:t>
            </a:r>
          </a:p>
        </p:txBody>
      </p:sp>
      <p:sp>
        <p:nvSpPr>
          <p:cNvPr id="3099" name="Rectangle 3098">
            <a:extLst>
              <a:ext uri="{FF2B5EF4-FFF2-40B4-BE49-F238E27FC236}">
                <a16:creationId xmlns:a16="http://schemas.microsoft.com/office/drawing/2014/main" id="{035E7743-D051-DA61-3953-D840E3E1BFE4}"/>
              </a:ext>
            </a:extLst>
          </p:cNvPr>
          <p:cNvSpPr/>
          <p:nvPr/>
        </p:nvSpPr>
        <p:spPr>
          <a:xfrm>
            <a:off x="3063441" y="1914755"/>
            <a:ext cx="1645920" cy="72531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400" cap="all" dirty="0">
                <a:solidFill>
                  <a:schemeClr val="accent3"/>
                </a:solidFill>
              </a:rPr>
              <a:t>develop</a:t>
            </a:r>
          </a:p>
          <a:p>
            <a:pPr algn="ctr"/>
            <a:r>
              <a:rPr lang="en-US" sz="1200" dirty="0"/>
              <a:t>Market approach</a:t>
            </a:r>
          </a:p>
        </p:txBody>
      </p:sp>
      <p:sp>
        <p:nvSpPr>
          <p:cNvPr id="3100" name="Rectangle 3099">
            <a:extLst>
              <a:ext uri="{FF2B5EF4-FFF2-40B4-BE49-F238E27FC236}">
                <a16:creationId xmlns:a16="http://schemas.microsoft.com/office/drawing/2014/main" id="{2CC442A4-F06F-AFDA-6F02-0C27C7D33DFE}"/>
              </a:ext>
            </a:extLst>
          </p:cNvPr>
          <p:cNvSpPr/>
          <p:nvPr/>
        </p:nvSpPr>
        <p:spPr>
          <a:xfrm>
            <a:off x="3063441" y="3294177"/>
            <a:ext cx="1645920" cy="72531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400" cap="all" dirty="0">
                <a:solidFill>
                  <a:schemeClr val="accent3"/>
                </a:solidFill>
              </a:rPr>
              <a:t>Structure</a:t>
            </a:r>
          </a:p>
          <a:p>
            <a:pPr algn="ctr"/>
            <a:r>
              <a:rPr lang="en-US" sz="1200" dirty="0"/>
              <a:t>&amp; refine options</a:t>
            </a:r>
          </a:p>
        </p:txBody>
      </p:sp>
      <p:grpSp>
        <p:nvGrpSpPr>
          <p:cNvPr id="3101" name="Group 3100">
            <a:extLst>
              <a:ext uri="{FF2B5EF4-FFF2-40B4-BE49-F238E27FC236}">
                <a16:creationId xmlns:a16="http://schemas.microsoft.com/office/drawing/2014/main" id="{64BBFBF6-0204-1E64-B755-01AE4EEC717F}"/>
              </a:ext>
            </a:extLst>
          </p:cNvPr>
          <p:cNvGrpSpPr/>
          <p:nvPr/>
        </p:nvGrpSpPr>
        <p:grpSpPr>
          <a:xfrm>
            <a:off x="6162879" y="4207846"/>
            <a:ext cx="822960" cy="822960"/>
            <a:chOff x="6196942" y="4194676"/>
            <a:chExt cx="822960" cy="822960"/>
          </a:xfrm>
        </p:grpSpPr>
        <p:sp>
          <p:nvSpPr>
            <p:cNvPr id="3102" name="Oval 3101">
              <a:extLst>
                <a:ext uri="{FF2B5EF4-FFF2-40B4-BE49-F238E27FC236}">
                  <a16:creationId xmlns:a16="http://schemas.microsoft.com/office/drawing/2014/main" id="{8C6A7906-4960-9389-C192-759086EF0721}"/>
                </a:ext>
              </a:extLst>
            </p:cNvPr>
            <p:cNvSpPr/>
            <p:nvPr/>
          </p:nvSpPr>
          <p:spPr>
            <a:xfrm>
              <a:off x="6196942" y="4194676"/>
              <a:ext cx="822960" cy="822960"/>
            </a:xfrm>
            <a:prstGeom prst="ellipse">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103" name="Graphic 3102" descr="Signature outline">
              <a:extLst>
                <a:ext uri="{FF2B5EF4-FFF2-40B4-BE49-F238E27FC236}">
                  <a16:creationId xmlns:a16="http://schemas.microsoft.com/office/drawing/2014/main" id="{1C6B9452-F573-D38E-8322-BD40F4C231C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246438" y="4263814"/>
              <a:ext cx="685800" cy="685800"/>
            </a:xfrm>
            <a:prstGeom prst="rect">
              <a:avLst/>
            </a:prstGeom>
          </p:spPr>
        </p:pic>
      </p:grpSp>
      <p:sp>
        <p:nvSpPr>
          <p:cNvPr id="3105" name="TextBox 3104">
            <a:extLst>
              <a:ext uri="{FF2B5EF4-FFF2-40B4-BE49-F238E27FC236}">
                <a16:creationId xmlns:a16="http://schemas.microsoft.com/office/drawing/2014/main" id="{A7E5ADDD-79D2-B8C6-0BEE-45386BEF9AB7}"/>
              </a:ext>
            </a:extLst>
          </p:cNvPr>
          <p:cNvSpPr txBox="1"/>
          <p:nvPr/>
        </p:nvSpPr>
        <p:spPr>
          <a:xfrm>
            <a:off x="5964347" y="6005939"/>
            <a:ext cx="6154615" cy="461665"/>
          </a:xfrm>
          <a:prstGeom prst="rect">
            <a:avLst/>
          </a:prstGeom>
          <a:ln>
            <a:solidFill>
              <a:schemeClr val="bg2">
                <a:lumMod val="75000"/>
              </a:schemeClr>
            </a:solidFill>
          </a:ln>
        </p:spPr>
        <p:style>
          <a:lnRef idx="2">
            <a:schemeClr val="accent4"/>
          </a:lnRef>
          <a:fillRef idx="1">
            <a:schemeClr val="lt1"/>
          </a:fillRef>
          <a:effectRef idx="0">
            <a:schemeClr val="accent4"/>
          </a:effectRef>
          <a:fontRef idx="minor">
            <a:schemeClr val="dk1"/>
          </a:fontRef>
        </p:style>
        <p:txBody>
          <a:bodyPr wrap="square" rtlCol="0" anchor="ctr">
            <a:spAutoFit/>
          </a:bodyPr>
          <a:lstStyle/>
          <a:p>
            <a:r>
              <a:rPr lang="en-US" sz="1200" dirty="0">
                <a:solidFill>
                  <a:schemeClr val="bg2">
                    <a:lumMod val="50000"/>
                  </a:schemeClr>
                </a:solidFill>
              </a:rPr>
              <a:t>*COD – Commercial Operation Date, the date the renewable energy project becomes fully operational, connected to the grid, and producing energy</a:t>
            </a:r>
          </a:p>
        </p:txBody>
      </p:sp>
      <p:sp>
        <p:nvSpPr>
          <p:cNvPr id="3109" name="Rectangle 3108">
            <a:extLst>
              <a:ext uri="{FF2B5EF4-FFF2-40B4-BE49-F238E27FC236}">
                <a16:creationId xmlns:a16="http://schemas.microsoft.com/office/drawing/2014/main" id="{67168DF1-036D-8BFB-E9F0-28FBD1A129B5}"/>
              </a:ext>
            </a:extLst>
          </p:cNvPr>
          <p:cNvSpPr/>
          <p:nvPr/>
        </p:nvSpPr>
        <p:spPr>
          <a:xfrm>
            <a:off x="4735941" y="1619447"/>
            <a:ext cx="1318016" cy="72531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200"/>
              <a:t>RE Procurement Plan</a:t>
            </a:r>
          </a:p>
        </p:txBody>
      </p:sp>
      <p:cxnSp>
        <p:nvCxnSpPr>
          <p:cNvPr id="3110" name="Straight Arrow Connector 3109">
            <a:extLst>
              <a:ext uri="{FF2B5EF4-FFF2-40B4-BE49-F238E27FC236}">
                <a16:creationId xmlns:a16="http://schemas.microsoft.com/office/drawing/2014/main" id="{88461A73-505F-CB11-47BD-AD2C7280ED73}"/>
              </a:ext>
            </a:extLst>
          </p:cNvPr>
          <p:cNvCxnSpPr/>
          <p:nvPr/>
        </p:nvCxnSpPr>
        <p:spPr>
          <a:xfrm>
            <a:off x="4709361" y="2459536"/>
            <a:ext cx="351692"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3111" name="Graphic 3110" descr="Document outline">
            <a:extLst>
              <a:ext uri="{FF2B5EF4-FFF2-40B4-BE49-F238E27FC236}">
                <a16:creationId xmlns:a16="http://schemas.microsoft.com/office/drawing/2014/main" id="{A9FF768F-F833-6093-1A72-C4B18217F534}"/>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036000" y="2174052"/>
            <a:ext cx="640080" cy="640080"/>
          </a:xfrm>
          <a:prstGeom prst="rect">
            <a:avLst/>
          </a:prstGeom>
        </p:spPr>
      </p:pic>
      <p:sp>
        <p:nvSpPr>
          <p:cNvPr id="3112" name="Rectangle 3111">
            <a:extLst>
              <a:ext uri="{FF2B5EF4-FFF2-40B4-BE49-F238E27FC236}">
                <a16:creationId xmlns:a16="http://schemas.microsoft.com/office/drawing/2014/main" id="{C4B92499-A374-2455-1A05-73DC8D66B082}"/>
              </a:ext>
            </a:extLst>
          </p:cNvPr>
          <p:cNvSpPr/>
          <p:nvPr/>
        </p:nvSpPr>
        <p:spPr>
          <a:xfrm>
            <a:off x="149626" y="2977782"/>
            <a:ext cx="1553430" cy="66050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400" cap="all" dirty="0">
                <a:solidFill>
                  <a:schemeClr val="accent3"/>
                </a:solidFill>
              </a:rPr>
              <a:t>Determine</a:t>
            </a:r>
          </a:p>
          <a:p>
            <a:pPr algn="ctr"/>
            <a:r>
              <a:rPr lang="en-US" sz="1200" dirty="0"/>
              <a:t>Electricity load</a:t>
            </a:r>
          </a:p>
          <a:p>
            <a:pPr algn="ctr"/>
            <a:r>
              <a:rPr lang="en-US" sz="1200" dirty="0"/>
              <a:t>Company goals</a:t>
            </a:r>
            <a:endParaRPr lang="en-US" sz="1100" dirty="0"/>
          </a:p>
        </p:txBody>
      </p:sp>
      <p:pic>
        <p:nvPicPr>
          <p:cNvPr id="3113" name="Picture 3112" descr="A picture containing graphics, clipart, font, white&#10;&#10;Description automatically generated">
            <a:extLst>
              <a:ext uri="{FF2B5EF4-FFF2-40B4-BE49-F238E27FC236}">
                <a16:creationId xmlns:a16="http://schemas.microsoft.com/office/drawing/2014/main" id="{858D9BC4-3448-E017-DF47-980CC9FF9A63}"/>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Tree>
    <p:extLst>
      <p:ext uri="{BB962C8B-B14F-4D97-AF65-F5344CB8AC3E}">
        <p14:creationId xmlns:p14="http://schemas.microsoft.com/office/powerpoint/2010/main" val="1000575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A913-94A3-1820-7900-5686689CF892}"/>
              </a:ext>
            </a:extLst>
          </p:cNvPr>
          <p:cNvSpPr>
            <a:spLocks noGrp="1"/>
          </p:cNvSpPr>
          <p:nvPr>
            <p:ph type="ctrTitle"/>
          </p:nvPr>
        </p:nvSpPr>
        <p:spPr/>
        <p:txBody>
          <a:bodyPr/>
          <a:lstStyle/>
          <a:p>
            <a:r>
              <a:rPr lang="en-US"/>
              <a:t>Best Practices</a:t>
            </a:r>
          </a:p>
        </p:txBody>
      </p:sp>
    </p:spTree>
    <p:extLst>
      <p:ext uri="{BB962C8B-B14F-4D97-AF65-F5344CB8AC3E}">
        <p14:creationId xmlns:p14="http://schemas.microsoft.com/office/powerpoint/2010/main" val="2998604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4F3D670-4995-A375-548A-C5E6225240F2}"/>
              </a:ext>
            </a:extLst>
          </p:cNvPr>
          <p:cNvSpPr/>
          <p:nvPr/>
        </p:nvSpPr>
        <p:spPr>
          <a:xfrm>
            <a:off x="-889" y="5353330"/>
            <a:ext cx="12192000" cy="8296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2" name="Slide Number Placeholder 1">
            <a:extLst>
              <a:ext uri="{FF2B5EF4-FFF2-40B4-BE49-F238E27FC236}">
                <a16:creationId xmlns:a16="http://schemas.microsoft.com/office/drawing/2014/main" id="{90FB3840-EF57-E699-943B-65C624C18561}"/>
              </a:ext>
            </a:extLst>
          </p:cNvPr>
          <p:cNvSpPr>
            <a:spLocks noGrp="1"/>
          </p:cNvSpPr>
          <p:nvPr>
            <p:ph type="sldNum" sz="quarter" idx="12"/>
          </p:nvPr>
        </p:nvSpPr>
        <p:spPr/>
        <p:txBody>
          <a:bodyPr/>
          <a:lstStyle/>
          <a:p>
            <a:fld id="{9FBBB179-F8D5-C345-885D-36A3B3A51673}" type="slidenum">
              <a:rPr lang="en-US" smtClean="0"/>
              <a:t>39</a:t>
            </a:fld>
            <a:endParaRPr lang="en-US"/>
          </a:p>
        </p:txBody>
      </p:sp>
      <p:sp>
        <p:nvSpPr>
          <p:cNvPr id="3" name="Text Placeholder 2">
            <a:extLst>
              <a:ext uri="{FF2B5EF4-FFF2-40B4-BE49-F238E27FC236}">
                <a16:creationId xmlns:a16="http://schemas.microsoft.com/office/drawing/2014/main" id="{DD9F0C9A-1446-0CCB-3461-521AAD52A406}"/>
              </a:ext>
            </a:extLst>
          </p:cNvPr>
          <p:cNvSpPr>
            <a:spLocks noGrp="1"/>
          </p:cNvSpPr>
          <p:nvPr>
            <p:ph type="body" sz="quarter" idx="13"/>
          </p:nvPr>
        </p:nvSpPr>
        <p:spPr/>
        <p:txBody>
          <a:bodyPr/>
          <a:lstStyle/>
          <a:p>
            <a:r>
              <a:rPr lang="en-US"/>
              <a:t>Best Practices</a:t>
            </a:r>
          </a:p>
        </p:txBody>
      </p:sp>
      <p:sp>
        <p:nvSpPr>
          <p:cNvPr id="4" name="Title 3">
            <a:extLst>
              <a:ext uri="{FF2B5EF4-FFF2-40B4-BE49-F238E27FC236}">
                <a16:creationId xmlns:a16="http://schemas.microsoft.com/office/drawing/2014/main" id="{FB0F0A37-D19C-96A0-ABB3-B5CD970CD05F}"/>
              </a:ext>
            </a:extLst>
          </p:cNvPr>
          <p:cNvSpPr>
            <a:spLocks noGrp="1"/>
          </p:cNvSpPr>
          <p:nvPr>
            <p:ph type="title"/>
          </p:nvPr>
        </p:nvSpPr>
        <p:spPr/>
        <p:txBody>
          <a:bodyPr/>
          <a:lstStyle/>
          <a:p>
            <a:r>
              <a:rPr lang="en-US"/>
              <a:t>Renewable Energy Management</a:t>
            </a:r>
          </a:p>
        </p:txBody>
      </p:sp>
      <p:sp>
        <p:nvSpPr>
          <p:cNvPr id="5" name="Content Placeholder 4">
            <a:extLst>
              <a:ext uri="{FF2B5EF4-FFF2-40B4-BE49-F238E27FC236}">
                <a16:creationId xmlns:a16="http://schemas.microsoft.com/office/drawing/2014/main" id="{37A58D48-155D-3856-0F76-81531ED271E7}"/>
              </a:ext>
            </a:extLst>
          </p:cNvPr>
          <p:cNvSpPr>
            <a:spLocks noGrp="1"/>
          </p:cNvSpPr>
          <p:nvPr>
            <p:ph idx="1"/>
          </p:nvPr>
        </p:nvSpPr>
        <p:spPr>
          <a:xfrm>
            <a:off x="455229" y="1368358"/>
            <a:ext cx="5722731" cy="3247359"/>
          </a:xfrm>
        </p:spPr>
        <p:txBody>
          <a:bodyPr/>
          <a:lstStyle/>
          <a:p>
            <a:r>
              <a:rPr lang="en-US" b="1" dirty="0"/>
              <a:t>Successful energy management plans consider and balance options such as:</a:t>
            </a:r>
          </a:p>
          <a:p>
            <a:pPr marL="342900" indent="-342900">
              <a:buClr>
                <a:schemeClr val="accent2"/>
              </a:buClr>
              <a:buFont typeface="Montserrat" panose="00000500000000000000" pitchFamily="2" charset="0"/>
              <a:buChar char="▶"/>
            </a:pPr>
            <a:r>
              <a:rPr lang="en-US" dirty="0"/>
              <a:t>Energy efficiency</a:t>
            </a:r>
          </a:p>
          <a:p>
            <a:pPr marL="342900" indent="-342900">
              <a:buClr>
                <a:schemeClr val="accent2"/>
              </a:buClr>
              <a:buFont typeface="Montserrat" panose="00000500000000000000" pitchFamily="2" charset="0"/>
              <a:buChar char="▶"/>
            </a:pPr>
            <a:r>
              <a:rPr lang="en-US" dirty="0"/>
              <a:t>Load management</a:t>
            </a:r>
          </a:p>
          <a:p>
            <a:pPr marL="342900" indent="-342900">
              <a:buClr>
                <a:schemeClr val="accent2"/>
              </a:buClr>
              <a:buFont typeface="Montserrat" panose="00000500000000000000" pitchFamily="2" charset="0"/>
              <a:buChar char="▶"/>
            </a:pPr>
            <a:r>
              <a:rPr lang="en-US" dirty="0"/>
              <a:t>Power purchases</a:t>
            </a:r>
          </a:p>
          <a:p>
            <a:pPr marL="342900" indent="-342900">
              <a:buClr>
                <a:schemeClr val="accent2"/>
              </a:buClr>
              <a:buFont typeface="Montserrat" panose="00000500000000000000" pitchFamily="2" charset="0"/>
              <a:buChar char="▶"/>
            </a:pPr>
            <a:r>
              <a:rPr lang="en-US" dirty="0"/>
              <a:t>Self-generation and non-electric (thermal) energy needs</a:t>
            </a:r>
          </a:p>
          <a:p>
            <a:pPr marL="342900" indent="-342900">
              <a:buClr>
                <a:schemeClr val="accent2"/>
              </a:buClr>
              <a:buFont typeface="Montserrat" panose="00000500000000000000" pitchFamily="2" charset="0"/>
              <a:buChar char="▶"/>
            </a:pPr>
            <a:r>
              <a:rPr lang="en-US" dirty="0"/>
              <a:t>Community and environmental impact </a:t>
            </a:r>
          </a:p>
          <a:p>
            <a:endParaRPr lang="en-US" dirty="0"/>
          </a:p>
        </p:txBody>
      </p:sp>
      <p:pic>
        <p:nvPicPr>
          <p:cNvPr id="6" name="Picture 5" descr="A picture containing graphics, clipart, font, white&#10;&#10;Description automatically generated">
            <a:extLst>
              <a:ext uri="{FF2B5EF4-FFF2-40B4-BE49-F238E27FC236}">
                <a16:creationId xmlns:a16="http://schemas.microsoft.com/office/drawing/2014/main" id="{3D505C2B-9EFB-D0E4-A10E-093BAC0D3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
        <p:nvSpPr>
          <p:cNvPr id="18" name="TextBox 17">
            <a:extLst>
              <a:ext uri="{FF2B5EF4-FFF2-40B4-BE49-F238E27FC236}">
                <a16:creationId xmlns:a16="http://schemas.microsoft.com/office/drawing/2014/main" id="{F2CAAB2B-E3E0-C3B2-5EA3-7156C8275C7C}"/>
              </a:ext>
            </a:extLst>
          </p:cNvPr>
          <p:cNvSpPr txBox="1"/>
          <p:nvPr/>
        </p:nvSpPr>
        <p:spPr>
          <a:xfrm>
            <a:off x="6846238" y="4370729"/>
            <a:ext cx="1896435" cy="338554"/>
          </a:xfrm>
          <a:prstGeom prst="rect">
            <a:avLst/>
          </a:prstGeom>
          <a:noFill/>
        </p:spPr>
        <p:txBody>
          <a:bodyPr wrap="square" rtlCol="0">
            <a:spAutoFit/>
          </a:bodyPr>
          <a:lstStyle/>
          <a:p>
            <a:pPr algn="ctr"/>
            <a:r>
              <a:rPr lang="en-US" sz="1600" b="1">
                <a:solidFill>
                  <a:schemeClr val="accent2"/>
                </a:solidFill>
              </a:rPr>
              <a:t>Environment</a:t>
            </a:r>
          </a:p>
        </p:txBody>
      </p:sp>
      <p:pic>
        <p:nvPicPr>
          <p:cNvPr id="19" name="Picture 18" descr="Shape&#10;&#10;Description automatically generated">
            <a:extLst>
              <a:ext uri="{FF2B5EF4-FFF2-40B4-BE49-F238E27FC236}">
                <a16:creationId xmlns:a16="http://schemas.microsoft.com/office/drawing/2014/main" id="{07905D7E-E142-9F48-474B-7A4CECABFC8D}"/>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8444" r="18647"/>
          <a:stretch/>
        </p:blipFill>
        <p:spPr>
          <a:xfrm>
            <a:off x="7899615" y="2953930"/>
            <a:ext cx="843057" cy="1290061"/>
          </a:xfrm>
          <a:prstGeom prst="rect">
            <a:avLst/>
          </a:prstGeom>
          <a:solidFill>
            <a:schemeClr val="bg1"/>
          </a:solidFill>
        </p:spPr>
      </p:pic>
      <p:grpSp>
        <p:nvGrpSpPr>
          <p:cNvPr id="13" name="Group 12">
            <a:extLst>
              <a:ext uri="{FF2B5EF4-FFF2-40B4-BE49-F238E27FC236}">
                <a16:creationId xmlns:a16="http://schemas.microsoft.com/office/drawing/2014/main" id="{AD2E38A0-2916-7FC4-5D5A-37AEA06549FF}"/>
              </a:ext>
            </a:extLst>
          </p:cNvPr>
          <p:cNvGrpSpPr/>
          <p:nvPr/>
        </p:nvGrpSpPr>
        <p:grpSpPr>
          <a:xfrm>
            <a:off x="8322494" y="1029804"/>
            <a:ext cx="1736898" cy="1913668"/>
            <a:chOff x="763285" y="694258"/>
            <a:chExt cx="1185142" cy="1360477"/>
          </a:xfrm>
          <a:solidFill>
            <a:schemeClr val="bg1"/>
          </a:solidFill>
        </p:grpSpPr>
        <p:sp>
          <p:nvSpPr>
            <p:cNvPr id="15" name="TextBox 14">
              <a:extLst>
                <a:ext uri="{FF2B5EF4-FFF2-40B4-BE49-F238E27FC236}">
                  <a16:creationId xmlns:a16="http://schemas.microsoft.com/office/drawing/2014/main" id="{2E2B743B-343F-4DD5-84D0-177A994486CE}"/>
                </a:ext>
              </a:extLst>
            </p:cNvPr>
            <p:cNvSpPr txBox="1"/>
            <p:nvPr/>
          </p:nvSpPr>
          <p:spPr>
            <a:xfrm>
              <a:off x="763285" y="694258"/>
              <a:ext cx="1185142" cy="240687"/>
            </a:xfrm>
            <a:prstGeom prst="rect">
              <a:avLst/>
            </a:prstGeom>
            <a:grpFill/>
          </p:spPr>
          <p:txBody>
            <a:bodyPr wrap="square" rtlCol="0">
              <a:spAutoFit/>
            </a:bodyPr>
            <a:lstStyle/>
            <a:p>
              <a:pPr algn="ctr"/>
              <a:r>
                <a:rPr lang="en-US" sz="1600" b="1">
                  <a:solidFill>
                    <a:schemeClr val="accent2"/>
                  </a:solidFill>
                </a:rPr>
                <a:t>Equity</a:t>
              </a:r>
            </a:p>
          </p:txBody>
        </p:sp>
        <p:sp>
          <p:nvSpPr>
            <p:cNvPr id="16" name="Oval 15">
              <a:extLst>
                <a:ext uri="{FF2B5EF4-FFF2-40B4-BE49-F238E27FC236}">
                  <a16:creationId xmlns:a16="http://schemas.microsoft.com/office/drawing/2014/main" id="{CC8AB20B-2E2C-EA46-A75B-8424A9700EB7}"/>
                </a:ext>
              </a:extLst>
            </p:cNvPr>
            <p:cNvSpPr/>
            <p:nvPr/>
          </p:nvSpPr>
          <p:spPr>
            <a:xfrm>
              <a:off x="808195" y="957455"/>
              <a:ext cx="1097280" cy="1097280"/>
            </a:xfrm>
            <a:prstGeom prst="ellipse">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Icon&#10;&#10;Description automatically generated">
            <a:extLst>
              <a:ext uri="{FF2B5EF4-FFF2-40B4-BE49-F238E27FC236}">
                <a16:creationId xmlns:a16="http://schemas.microsoft.com/office/drawing/2014/main" id="{BE874929-B0A6-8EBD-27ED-3CA5266C67B7}"/>
              </a:ext>
            </a:extLst>
          </p:cNvPr>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8655625" y="1704225"/>
            <a:ext cx="1073506" cy="1033412"/>
          </a:xfrm>
          <a:prstGeom prst="rect">
            <a:avLst/>
          </a:prstGeom>
          <a:solidFill>
            <a:schemeClr val="bg1"/>
          </a:solidFill>
        </p:spPr>
      </p:pic>
      <p:grpSp>
        <p:nvGrpSpPr>
          <p:cNvPr id="10" name="Group 9">
            <a:extLst>
              <a:ext uri="{FF2B5EF4-FFF2-40B4-BE49-F238E27FC236}">
                <a16:creationId xmlns:a16="http://schemas.microsoft.com/office/drawing/2014/main" id="{D8367A84-4C3A-8F01-325D-520CBB9E9957}"/>
              </a:ext>
            </a:extLst>
          </p:cNvPr>
          <p:cNvGrpSpPr/>
          <p:nvPr/>
        </p:nvGrpSpPr>
        <p:grpSpPr>
          <a:xfrm>
            <a:off x="9193811" y="2801294"/>
            <a:ext cx="2272219" cy="1907989"/>
            <a:chOff x="801334" y="973135"/>
            <a:chExt cx="1550409" cy="1356439"/>
          </a:xfrm>
          <a:solidFill>
            <a:schemeClr val="bg1"/>
          </a:solidFill>
        </p:grpSpPr>
        <p:sp>
          <p:nvSpPr>
            <p:cNvPr id="11" name="Oval 10">
              <a:extLst>
                <a:ext uri="{FF2B5EF4-FFF2-40B4-BE49-F238E27FC236}">
                  <a16:creationId xmlns:a16="http://schemas.microsoft.com/office/drawing/2014/main" id="{163A6D05-E162-5039-666D-FD4195D67708}"/>
                </a:ext>
              </a:extLst>
            </p:cNvPr>
            <p:cNvSpPr/>
            <p:nvPr/>
          </p:nvSpPr>
          <p:spPr>
            <a:xfrm>
              <a:off x="801334" y="973135"/>
              <a:ext cx="1097280" cy="1097280"/>
            </a:xfrm>
            <a:prstGeom prst="ellipse">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649CA1"/>
                  </a:solidFill>
                  <a:latin typeface="Montserrat Light" panose="00000400000000000000" pitchFamily="2" charset="0"/>
                </a:rPr>
                <a:t>$</a:t>
              </a:r>
            </a:p>
          </p:txBody>
        </p:sp>
        <p:sp>
          <p:nvSpPr>
            <p:cNvPr id="12" name="TextBox 11">
              <a:extLst>
                <a:ext uri="{FF2B5EF4-FFF2-40B4-BE49-F238E27FC236}">
                  <a16:creationId xmlns:a16="http://schemas.microsoft.com/office/drawing/2014/main" id="{C714536A-E0FE-3755-6E45-F8513C35BECC}"/>
                </a:ext>
              </a:extLst>
            </p:cNvPr>
            <p:cNvSpPr txBox="1"/>
            <p:nvPr/>
          </p:nvSpPr>
          <p:spPr>
            <a:xfrm>
              <a:off x="1166601" y="2088887"/>
              <a:ext cx="1185142" cy="240687"/>
            </a:xfrm>
            <a:prstGeom prst="rect">
              <a:avLst/>
            </a:prstGeom>
            <a:grpFill/>
          </p:spPr>
          <p:txBody>
            <a:bodyPr wrap="square" rtlCol="0">
              <a:spAutoFit/>
            </a:bodyPr>
            <a:lstStyle/>
            <a:p>
              <a:pPr algn="ctr"/>
              <a:r>
                <a:rPr lang="en-US" sz="1600" b="1">
                  <a:solidFill>
                    <a:schemeClr val="accent2"/>
                  </a:solidFill>
                </a:rPr>
                <a:t>Economy</a:t>
              </a:r>
            </a:p>
          </p:txBody>
        </p:sp>
      </p:grpSp>
      <p:pic>
        <p:nvPicPr>
          <p:cNvPr id="20" name="Graphic 19" descr="Line arrow: Counter-clockwise curve outline">
            <a:extLst>
              <a:ext uri="{FF2B5EF4-FFF2-40B4-BE49-F238E27FC236}">
                <a16:creationId xmlns:a16="http://schemas.microsoft.com/office/drawing/2014/main" id="{EF9B80F0-1015-765D-BE5B-8DB47DB173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781406" flipV="1">
            <a:off x="8666691" y="3807774"/>
            <a:ext cx="1213522" cy="1213522"/>
          </a:xfrm>
          <a:prstGeom prst="rect">
            <a:avLst/>
          </a:prstGeom>
        </p:spPr>
      </p:pic>
      <p:pic>
        <p:nvPicPr>
          <p:cNvPr id="21" name="Graphic 20" descr="Line arrow: Counter-clockwise curve outline">
            <a:extLst>
              <a:ext uri="{FF2B5EF4-FFF2-40B4-BE49-F238E27FC236}">
                <a16:creationId xmlns:a16="http://schemas.microsoft.com/office/drawing/2014/main" id="{003F39BC-EA82-36D7-39BB-27F57F7194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365323" flipV="1">
            <a:off x="7324140" y="1666700"/>
            <a:ext cx="1213522" cy="1213522"/>
          </a:xfrm>
          <a:prstGeom prst="rect">
            <a:avLst/>
          </a:prstGeom>
        </p:spPr>
      </p:pic>
      <p:pic>
        <p:nvPicPr>
          <p:cNvPr id="22" name="Graphic 21" descr="Line arrow: Counter-clockwise curve outline">
            <a:extLst>
              <a:ext uri="{FF2B5EF4-FFF2-40B4-BE49-F238E27FC236}">
                <a16:creationId xmlns:a16="http://schemas.microsoft.com/office/drawing/2014/main" id="{10FE37FD-0A23-C55B-7C5A-E63B4A0C9C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174134" flipV="1">
            <a:off x="9723000" y="1653865"/>
            <a:ext cx="1213522" cy="1213522"/>
          </a:xfrm>
          <a:prstGeom prst="rect">
            <a:avLst/>
          </a:prstGeom>
        </p:spPr>
      </p:pic>
      <p:sp>
        <p:nvSpPr>
          <p:cNvPr id="24" name="TextBox 23">
            <a:extLst>
              <a:ext uri="{FF2B5EF4-FFF2-40B4-BE49-F238E27FC236}">
                <a16:creationId xmlns:a16="http://schemas.microsoft.com/office/drawing/2014/main" id="{42AECE0D-A257-B1FC-BACB-1AB47F54B353}"/>
              </a:ext>
            </a:extLst>
          </p:cNvPr>
          <p:cNvSpPr txBox="1"/>
          <p:nvPr/>
        </p:nvSpPr>
        <p:spPr>
          <a:xfrm>
            <a:off x="391115" y="5438737"/>
            <a:ext cx="11331115" cy="707886"/>
          </a:xfrm>
          <a:prstGeom prst="rect">
            <a:avLst/>
          </a:prstGeom>
          <a:noFill/>
        </p:spPr>
        <p:txBody>
          <a:bodyPr wrap="square">
            <a:spAutoFit/>
          </a:bodyPr>
          <a:lstStyle/>
          <a:p>
            <a:pPr algn="ctr"/>
            <a:r>
              <a:rPr lang="en-US" sz="2000"/>
              <a:t>As with any investment portfolio, the best mix of these options depends on the organization’s goals, the cost of various alternatives, and external market conditions</a:t>
            </a:r>
          </a:p>
        </p:txBody>
      </p:sp>
      <p:sp>
        <p:nvSpPr>
          <p:cNvPr id="17" name="Oval 16">
            <a:extLst>
              <a:ext uri="{FF2B5EF4-FFF2-40B4-BE49-F238E27FC236}">
                <a16:creationId xmlns:a16="http://schemas.microsoft.com/office/drawing/2014/main" id="{8B10F6C0-DD77-DEBF-5568-605222A15438}"/>
              </a:ext>
            </a:extLst>
          </p:cNvPr>
          <p:cNvSpPr/>
          <p:nvPr/>
        </p:nvSpPr>
        <p:spPr>
          <a:xfrm>
            <a:off x="7518430" y="2783385"/>
            <a:ext cx="1608131" cy="1543453"/>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2977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808DF2-172C-62A8-4264-B0111076E7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BB179-F8D5-C345-885D-36A3B3A51673}" type="slidenum">
              <a:rPr kumimoji="0" lang="en-US" sz="10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itle 1">
            <a:extLst>
              <a:ext uri="{FF2B5EF4-FFF2-40B4-BE49-F238E27FC236}">
                <a16:creationId xmlns:a16="http://schemas.microsoft.com/office/drawing/2014/main" id="{DD003F4D-6661-9A07-17E5-C5749257C8B1}"/>
              </a:ext>
            </a:extLst>
          </p:cNvPr>
          <p:cNvSpPr txBox="1">
            <a:spLocks/>
          </p:cNvSpPr>
          <p:nvPr/>
        </p:nvSpPr>
        <p:spPr>
          <a:xfrm>
            <a:off x="271701" y="329781"/>
            <a:ext cx="9869864" cy="95729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1A45D7"/>
                </a:solidFill>
                <a:effectLst/>
                <a:uLnTx/>
                <a:uFillTx/>
                <a:latin typeface="Arial" panose="020B0604020202020204"/>
                <a:ea typeface="+mj-ea"/>
                <a:cs typeface="+mj-cs"/>
              </a:rPr>
              <a:t>Planned Training Webinars</a:t>
            </a:r>
          </a:p>
        </p:txBody>
      </p:sp>
      <p:graphicFrame>
        <p:nvGraphicFramePr>
          <p:cNvPr id="7" name="Table 6">
            <a:extLst>
              <a:ext uri="{FF2B5EF4-FFF2-40B4-BE49-F238E27FC236}">
                <a16:creationId xmlns:a16="http://schemas.microsoft.com/office/drawing/2014/main" id="{341FD655-B16C-79B9-7BA1-426C4C18233E}"/>
              </a:ext>
            </a:extLst>
          </p:cNvPr>
          <p:cNvGraphicFramePr>
            <a:graphicFrameLocks noGrp="1"/>
          </p:cNvGraphicFramePr>
          <p:nvPr>
            <p:extLst>
              <p:ext uri="{D42A27DB-BD31-4B8C-83A1-F6EECF244321}">
                <p14:modId xmlns:p14="http://schemas.microsoft.com/office/powerpoint/2010/main" val="1780048409"/>
              </p:ext>
            </p:extLst>
          </p:nvPr>
        </p:nvGraphicFramePr>
        <p:xfrm>
          <a:off x="1470581" y="1477155"/>
          <a:ext cx="7965519" cy="2491164"/>
        </p:xfrm>
        <a:graphic>
          <a:graphicData uri="http://schemas.openxmlformats.org/drawingml/2006/table">
            <a:tbl>
              <a:tblPr/>
              <a:tblGrid>
                <a:gridCol w="6214709">
                  <a:extLst>
                    <a:ext uri="{9D8B030D-6E8A-4147-A177-3AD203B41FA5}">
                      <a16:colId xmlns:a16="http://schemas.microsoft.com/office/drawing/2014/main" val="1167942506"/>
                    </a:ext>
                  </a:extLst>
                </a:gridCol>
                <a:gridCol w="1750810">
                  <a:extLst>
                    <a:ext uri="{9D8B030D-6E8A-4147-A177-3AD203B41FA5}">
                      <a16:colId xmlns:a16="http://schemas.microsoft.com/office/drawing/2014/main" val="1099618751"/>
                    </a:ext>
                  </a:extLst>
                </a:gridCol>
              </a:tblGrid>
              <a:tr h="415194">
                <a:tc>
                  <a:txBody>
                    <a:bodyPr/>
                    <a:lstStyle/>
                    <a:p>
                      <a:pPr algn="l" rtl="0" fontAlgn="base"/>
                      <a:r>
                        <a:rPr lang="en-US" sz="1400" b="1" i="0">
                          <a:solidFill>
                            <a:schemeClr val="bg1"/>
                          </a:solidFill>
                          <a:effectLst/>
                          <a:latin typeface="+mn-lt"/>
                          <a:cs typeface="Calibri" panose="020F0502020204030204" pitchFamily="34" charset="0"/>
                        </a:rPr>
                        <a:t>Training Topic </a:t>
                      </a:r>
                      <a:r>
                        <a:rPr lang="en-US" sz="1400" b="0" i="0">
                          <a:solidFill>
                            <a:schemeClr val="bg1"/>
                          </a:solidFill>
                          <a:effectLst/>
                          <a:latin typeface="+mn-lt"/>
                          <a:cs typeface="Calibri" panose="020F0502020204030204" pitchFamily="34" charset="0"/>
                        </a:rPr>
                        <a:t> </a:t>
                      </a:r>
                      <a:endParaRPr lang="en-US" sz="2400" b="0" i="0">
                        <a:solidFill>
                          <a:schemeClr val="bg1"/>
                        </a:solidFill>
                        <a:effectLst/>
                        <a:latin typeface="+mn-lt"/>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1" i="0">
                          <a:solidFill>
                            <a:schemeClr val="bg1"/>
                          </a:solidFill>
                          <a:effectLst/>
                          <a:latin typeface="+mn-lt"/>
                          <a:cs typeface="Calibri" panose="020F0502020204030204" pitchFamily="34" charset="0"/>
                        </a:rPr>
                        <a:t>Webinar Date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01035209"/>
                  </a:ext>
                </a:extLst>
              </a:tr>
              <a:tr h="415194">
                <a:tc>
                  <a:txBody>
                    <a:bodyPr/>
                    <a:lstStyle/>
                    <a:p>
                      <a:pPr algn="l" rtl="0" fontAlgn="base"/>
                      <a:r>
                        <a:rPr lang="en-US" sz="1400" b="0" i="0">
                          <a:solidFill>
                            <a:srgbClr val="000000"/>
                          </a:solidFill>
                          <a:effectLst/>
                          <a:latin typeface="+mn-lt"/>
                          <a:cs typeface="Calibri" panose="020F0502020204030204" pitchFamily="34" charset="0"/>
                        </a:rPr>
                        <a:t>Scopes 1&amp;2 Accounting Training </a:t>
                      </a:r>
                      <a:endParaRPr lang="en-US" sz="2400" b="0" i="0">
                        <a:effectLst/>
                        <a:latin typeface="+mn-lt"/>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ase" latinLnBrk="0" hangingPunct="1"/>
                      <a:r>
                        <a:rPr lang="en-US" sz="1400" b="0" i="0" kern="1200">
                          <a:solidFill>
                            <a:srgbClr val="000000"/>
                          </a:solidFill>
                          <a:effectLst/>
                          <a:latin typeface="+mn-lt"/>
                          <a:ea typeface="+mn-ea"/>
                          <a:cs typeface="Calibri" panose="020F0502020204030204" pitchFamily="34" charset="0"/>
                        </a:rPr>
                        <a:t>May 4</a:t>
                      </a:r>
                      <a:r>
                        <a:rPr lang="en-US" sz="1400" b="0" i="0" kern="1200" baseline="30000">
                          <a:solidFill>
                            <a:srgbClr val="000000"/>
                          </a:solidFill>
                          <a:effectLst/>
                          <a:latin typeface="+mn-lt"/>
                          <a:ea typeface="+mn-ea"/>
                          <a:cs typeface="Calibri" panose="020F0502020204030204" pitchFamily="34" charset="0"/>
                        </a:rPr>
                        <a:t>th</a:t>
                      </a:r>
                      <a:r>
                        <a:rPr lang="en-US" sz="1400" b="0" i="0" kern="1200">
                          <a:solidFill>
                            <a:srgbClr val="000000"/>
                          </a:solidFill>
                          <a:effectLst/>
                          <a:latin typeface="+mn-lt"/>
                          <a:ea typeface="+mn-ea"/>
                          <a:cs typeface="Calibri" panose="020F0502020204030204" pitchFamily="34"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6437861"/>
                  </a:ext>
                </a:extLst>
              </a:tr>
              <a:tr h="415194">
                <a:tc>
                  <a:txBody>
                    <a:bodyPr/>
                    <a:lstStyle/>
                    <a:p>
                      <a:pPr algn="l" rtl="0" fontAlgn="base"/>
                      <a:r>
                        <a:rPr lang="en-US" sz="1400" b="0" i="0">
                          <a:solidFill>
                            <a:srgbClr val="000000"/>
                          </a:solidFill>
                          <a:effectLst/>
                          <a:latin typeface="+mn-lt"/>
                          <a:cs typeface="Calibri" panose="020F0502020204030204" pitchFamily="34" charset="0"/>
                        </a:rPr>
                        <a:t>Scope 3 Accounting Training </a:t>
                      </a:r>
                      <a:endParaRPr lang="en-US" sz="2400" b="0" i="0">
                        <a:effectLst/>
                        <a:latin typeface="+mn-lt"/>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ase" latinLnBrk="0" hangingPunct="1"/>
                      <a:r>
                        <a:rPr lang="en-US" sz="1400" b="0" i="0" kern="1200">
                          <a:solidFill>
                            <a:srgbClr val="000000"/>
                          </a:solidFill>
                          <a:effectLst/>
                          <a:latin typeface="+mn-lt"/>
                          <a:ea typeface="+mn-ea"/>
                          <a:cs typeface="Calibri" panose="020F0502020204030204" pitchFamily="34" charset="0"/>
                        </a:rPr>
                        <a:t>May 11</a:t>
                      </a:r>
                      <a:r>
                        <a:rPr lang="en-US" sz="1400" b="0" i="0" kern="1200" baseline="30000">
                          <a:solidFill>
                            <a:srgbClr val="000000"/>
                          </a:solidFill>
                          <a:effectLst/>
                          <a:latin typeface="+mn-lt"/>
                          <a:ea typeface="+mn-ea"/>
                          <a:cs typeface="Calibri" panose="020F0502020204030204" pitchFamily="34" charset="0"/>
                        </a:rPr>
                        <a:t>th</a:t>
                      </a:r>
                      <a:r>
                        <a:rPr lang="en-US" sz="1400" b="0" i="0" kern="1200">
                          <a:solidFill>
                            <a:srgbClr val="000000"/>
                          </a:solidFill>
                          <a:effectLst/>
                          <a:latin typeface="+mn-lt"/>
                          <a:ea typeface="+mn-ea"/>
                          <a:cs typeface="Calibri" panose="020F0502020204030204" pitchFamily="34"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6839634"/>
                  </a:ext>
                </a:extLst>
              </a:tr>
              <a:tr h="415194">
                <a:tc>
                  <a:txBody>
                    <a:bodyPr/>
                    <a:lstStyle/>
                    <a:p>
                      <a:pPr algn="l" rtl="0" fontAlgn="base"/>
                      <a:r>
                        <a:rPr lang="en-US" sz="1400" b="0" i="0">
                          <a:solidFill>
                            <a:srgbClr val="000000"/>
                          </a:solidFill>
                          <a:effectLst/>
                          <a:latin typeface="+mn-lt"/>
                          <a:cs typeface="Calibri" panose="020F0502020204030204" pitchFamily="34" charset="0"/>
                        </a:rPr>
                        <a:t>Setting a Science Based Target Training </a:t>
                      </a:r>
                      <a:endParaRPr lang="en-US" sz="2400" b="0" i="0">
                        <a:effectLst/>
                        <a:latin typeface="+mn-lt"/>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ase" latinLnBrk="0" hangingPunct="1"/>
                      <a:r>
                        <a:rPr lang="en-US" sz="1400" b="0" i="0" kern="1200">
                          <a:solidFill>
                            <a:srgbClr val="000000"/>
                          </a:solidFill>
                          <a:effectLst/>
                          <a:latin typeface="+mn-lt"/>
                          <a:ea typeface="+mn-ea"/>
                          <a:cs typeface="Calibri" panose="020F0502020204030204" pitchFamily="34" charset="0"/>
                        </a:rPr>
                        <a:t>May 18</a:t>
                      </a:r>
                      <a:r>
                        <a:rPr lang="en-US" sz="1400" b="0" i="0" kern="1200" baseline="30000">
                          <a:solidFill>
                            <a:srgbClr val="000000"/>
                          </a:solidFill>
                          <a:effectLst/>
                          <a:latin typeface="+mn-lt"/>
                          <a:ea typeface="+mn-ea"/>
                          <a:cs typeface="Calibri" panose="020F0502020204030204" pitchFamily="34" charset="0"/>
                        </a:rPr>
                        <a:t>th</a:t>
                      </a:r>
                      <a:r>
                        <a:rPr lang="en-US" sz="1400" b="0" i="0" kern="1200">
                          <a:solidFill>
                            <a:srgbClr val="000000"/>
                          </a:solidFill>
                          <a:effectLst/>
                          <a:latin typeface="+mn-lt"/>
                          <a:ea typeface="+mn-ea"/>
                          <a:cs typeface="Calibri" panose="020F0502020204030204" pitchFamily="34"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7672808"/>
                  </a:ext>
                </a:extLst>
              </a:tr>
              <a:tr h="415194">
                <a:tc>
                  <a:txBody>
                    <a:bodyPr/>
                    <a:lstStyle/>
                    <a:p>
                      <a:pPr algn="l" rtl="0" fontAlgn="base"/>
                      <a:r>
                        <a:rPr lang="en-US" sz="1400" b="0" i="0" dirty="0">
                          <a:solidFill>
                            <a:srgbClr val="000000"/>
                          </a:solidFill>
                          <a:effectLst/>
                          <a:latin typeface="+mn-lt"/>
                          <a:cs typeface="Calibri" panose="020F0502020204030204" pitchFamily="34" charset="0"/>
                        </a:rPr>
                        <a:t>Renewable Energy Target and Procurement Training </a:t>
                      </a:r>
                      <a:endParaRPr lang="en-US" sz="2400" b="0" i="0" dirty="0">
                        <a:effectLst/>
                        <a:latin typeface="+mn-lt"/>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ase" latinLnBrk="0" hangingPunct="1"/>
                      <a:r>
                        <a:rPr lang="en-US" sz="1400" b="0" i="0" kern="1200">
                          <a:solidFill>
                            <a:srgbClr val="000000"/>
                          </a:solidFill>
                          <a:effectLst/>
                          <a:latin typeface="+mn-lt"/>
                          <a:ea typeface="+mn-ea"/>
                          <a:cs typeface="Calibri" panose="020F0502020204030204" pitchFamily="34" charset="0"/>
                        </a:rPr>
                        <a:t>May 25</a:t>
                      </a:r>
                      <a:r>
                        <a:rPr lang="en-US" sz="1400" b="0" i="0" kern="1200" baseline="30000">
                          <a:solidFill>
                            <a:srgbClr val="000000"/>
                          </a:solidFill>
                          <a:effectLst/>
                          <a:latin typeface="+mn-lt"/>
                          <a:ea typeface="+mn-ea"/>
                          <a:cs typeface="Calibri" panose="020F0502020204030204" pitchFamily="34" charset="0"/>
                        </a:rPr>
                        <a:t>th</a:t>
                      </a:r>
                      <a:r>
                        <a:rPr lang="en-US" sz="1400" b="0" i="0" kern="1200">
                          <a:solidFill>
                            <a:srgbClr val="000000"/>
                          </a:solidFill>
                          <a:effectLst/>
                          <a:latin typeface="+mn-lt"/>
                          <a:ea typeface="+mn-ea"/>
                          <a:cs typeface="Calibri" panose="020F0502020204030204" pitchFamily="34"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0725187"/>
                  </a:ext>
                </a:extLst>
              </a:tr>
              <a:tr h="415194">
                <a:tc>
                  <a:txBody>
                    <a:bodyPr/>
                    <a:lstStyle/>
                    <a:p>
                      <a:pPr algn="l" rtl="0" fontAlgn="base"/>
                      <a:r>
                        <a:rPr lang="en-US" sz="1400" b="0" i="0">
                          <a:solidFill>
                            <a:srgbClr val="000000"/>
                          </a:solidFill>
                          <a:effectLst/>
                          <a:latin typeface="+mn-lt"/>
                          <a:cs typeface="Calibri" panose="020F0502020204030204" pitchFamily="34" charset="0"/>
                        </a:rPr>
                        <a:t>Product Carbon Footprint Training  </a:t>
                      </a:r>
                      <a:endParaRPr lang="en-US" sz="2400" b="0" i="0">
                        <a:effectLst/>
                        <a:latin typeface="+mn-lt"/>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ase" latinLnBrk="0" hangingPunct="1"/>
                      <a:r>
                        <a:rPr lang="en-US" sz="1400" b="0" i="0" kern="1200" dirty="0">
                          <a:solidFill>
                            <a:srgbClr val="000000"/>
                          </a:solidFill>
                          <a:effectLst/>
                          <a:latin typeface="+mn-lt"/>
                          <a:ea typeface="+mn-ea"/>
                          <a:cs typeface="Calibri" panose="020F0502020204030204" pitchFamily="34" charset="0"/>
                        </a:rPr>
                        <a:t>June 1</a:t>
                      </a:r>
                      <a:r>
                        <a:rPr lang="en-US" sz="1400" b="0" i="0" kern="1200" baseline="30000" dirty="0">
                          <a:solidFill>
                            <a:srgbClr val="000000"/>
                          </a:solidFill>
                          <a:effectLst/>
                          <a:latin typeface="+mn-lt"/>
                          <a:ea typeface="+mn-ea"/>
                          <a:cs typeface="Calibri" panose="020F0502020204030204" pitchFamily="34" charset="0"/>
                        </a:rPr>
                        <a:t>st</a:t>
                      </a:r>
                      <a:r>
                        <a:rPr lang="en-US" sz="1400" b="0" i="0" kern="1200" dirty="0">
                          <a:solidFill>
                            <a:srgbClr val="000000"/>
                          </a:solidFill>
                          <a:effectLst/>
                          <a:latin typeface="+mn-lt"/>
                          <a:ea typeface="+mn-ea"/>
                          <a:cs typeface="Calibri" panose="020F0502020204030204" pitchFamily="34"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3992283"/>
                  </a:ext>
                </a:extLst>
              </a:tr>
            </a:tbl>
          </a:graphicData>
        </a:graphic>
      </p:graphicFrame>
      <p:sp>
        <p:nvSpPr>
          <p:cNvPr id="8" name="TextBox 7">
            <a:extLst>
              <a:ext uri="{FF2B5EF4-FFF2-40B4-BE49-F238E27FC236}">
                <a16:creationId xmlns:a16="http://schemas.microsoft.com/office/drawing/2014/main" id="{F53CD0F0-4352-712E-BB66-CB24EF2C5A73}"/>
              </a:ext>
            </a:extLst>
          </p:cNvPr>
          <p:cNvSpPr txBox="1"/>
          <p:nvPr/>
        </p:nvSpPr>
        <p:spPr>
          <a:xfrm>
            <a:off x="1553400" y="4158402"/>
            <a:ext cx="7799879" cy="646331"/>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Suppliers that are requested to attend specific trainings based on maturity level will be notified by email. All trainings are optional for all suppliers.</a:t>
            </a:r>
          </a:p>
        </p:txBody>
      </p:sp>
      <p:pic>
        <p:nvPicPr>
          <p:cNvPr id="3" name="Picture 2" descr="A picture containing graphics, clipart, font, white&#10;&#10;Description automatically generated">
            <a:extLst>
              <a:ext uri="{FF2B5EF4-FFF2-40B4-BE49-F238E27FC236}">
                <a16:creationId xmlns:a16="http://schemas.microsoft.com/office/drawing/2014/main" id="{5E69B992-6934-531F-F16B-767600EFD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8054" y="128731"/>
            <a:ext cx="765349" cy="765349"/>
          </a:xfrm>
          <a:prstGeom prst="rect">
            <a:avLst/>
          </a:prstGeom>
        </p:spPr>
      </p:pic>
      <p:pic>
        <p:nvPicPr>
          <p:cNvPr id="5" name="Graphic 4" descr="Teacher with solid fill">
            <a:extLst>
              <a:ext uri="{FF2B5EF4-FFF2-40B4-BE49-F238E27FC236}">
                <a16:creationId xmlns:a16="http://schemas.microsoft.com/office/drawing/2014/main" id="{FD104302-1A1A-8870-4D21-198F8000EF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8880" y="4994816"/>
            <a:ext cx="1320800" cy="1320800"/>
          </a:xfrm>
          <a:prstGeom prst="rect">
            <a:avLst/>
          </a:prstGeom>
        </p:spPr>
      </p:pic>
      <p:sp>
        <p:nvSpPr>
          <p:cNvPr id="9" name="Rectangle 8">
            <a:extLst>
              <a:ext uri="{FF2B5EF4-FFF2-40B4-BE49-F238E27FC236}">
                <a16:creationId xmlns:a16="http://schemas.microsoft.com/office/drawing/2014/main" id="{A23CDB73-FCD3-C0F6-DCE5-B14B0F015A9A}"/>
              </a:ext>
            </a:extLst>
          </p:cNvPr>
          <p:cNvSpPr/>
          <p:nvPr/>
        </p:nvSpPr>
        <p:spPr>
          <a:xfrm>
            <a:off x="1470580" y="3154128"/>
            <a:ext cx="7965519" cy="382675"/>
          </a:xfrm>
          <a:prstGeom prst="rect">
            <a:avLst/>
          </a:prstGeom>
          <a:no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Tree>
    <p:extLst>
      <p:ext uri="{BB962C8B-B14F-4D97-AF65-F5344CB8AC3E}">
        <p14:creationId xmlns:p14="http://schemas.microsoft.com/office/powerpoint/2010/main" val="2860218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C0D50C-E41C-F7C4-59BF-86D029518D10}"/>
              </a:ext>
            </a:extLst>
          </p:cNvPr>
          <p:cNvSpPr>
            <a:spLocks noGrp="1"/>
          </p:cNvSpPr>
          <p:nvPr>
            <p:ph type="sldNum" sz="quarter" idx="12"/>
          </p:nvPr>
        </p:nvSpPr>
        <p:spPr/>
        <p:txBody>
          <a:bodyPr/>
          <a:lstStyle/>
          <a:p>
            <a:fld id="{9FBBB179-F8D5-C345-885D-36A3B3A51673}" type="slidenum">
              <a:rPr lang="en-US" smtClean="0"/>
              <a:t>40</a:t>
            </a:fld>
            <a:endParaRPr lang="en-US"/>
          </a:p>
        </p:txBody>
      </p:sp>
      <p:sp>
        <p:nvSpPr>
          <p:cNvPr id="3" name="Text Placeholder 2">
            <a:extLst>
              <a:ext uri="{FF2B5EF4-FFF2-40B4-BE49-F238E27FC236}">
                <a16:creationId xmlns:a16="http://schemas.microsoft.com/office/drawing/2014/main" id="{3D1E11CA-D678-36C0-0879-5ED503D6CE3F}"/>
              </a:ext>
            </a:extLst>
          </p:cNvPr>
          <p:cNvSpPr>
            <a:spLocks noGrp="1"/>
          </p:cNvSpPr>
          <p:nvPr>
            <p:ph type="body" sz="quarter" idx="13"/>
          </p:nvPr>
        </p:nvSpPr>
        <p:spPr/>
        <p:txBody>
          <a:bodyPr/>
          <a:lstStyle/>
          <a:p>
            <a:r>
              <a:rPr lang="en-US"/>
              <a:t>Best Practices</a:t>
            </a:r>
          </a:p>
        </p:txBody>
      </p:sp>
      <p:sp>
        <p:nvSpPr>
          <p:cNvPr id="4" name="Title 3">
            <a:extLst>
              <a:ext uri="{FF2B5EF4-FFF2-40B4-BE49-F238E27FC236}">
                <a16:creationId xmlns:a16="http://schemas.microsoft.com/office/drawing/2014/main" id="{72CDD4A0-9998-CDA9-C8F0-29A4440411EA}"/>
              </a:ext>
            </a:extLst>
          </p:cNvPr>
          <p:cNvSpPr>
            <a:spLocks noGrp="1"/>
          </p:cNvSpPr>
          <p:nvPr>
            <p:ph type="title"/>
          </p:nvPr>
        </p:nvSpPr>
        <p:spPr/>
        <p:txBody>
          <a:bodyPr/>
          <a:lstStyle/>
          <a:p>
            <a:r>
              <a:rPr lang="en-US"/>
              <a:t>Spotlight on Energy Efficiency at Corning  </a:t>
            </a:r>
          </a:p>
        </p:txBody>
      </p:sp>
      <p:sp>
        <p:nvSpPr>
          <p:cNvPr id="5" name="Content Placeholder 4">
            <a:extLst>
              <a:ext uri="{FF2B5EF4-FFF2-40B4-BE49-F238E27FC236}">
                <a16:creationId xmlns:a16="http://schemas.microsoft.com/office/drawing/2014/main" id="{13AF7E5D-0CDC-FCB2-99C9-CBBF5B5BA6EA}"/>
              </a:ext>
            </a:extLst>
          </p:cNvPr>
          <p:cNvSpPr>
            <a:spLocks noGrp="1"/>
          </p:cNvSpPr>
          <p:nvPr>
            <p:ph idx="1"/>
          </p:nvPr>
        </p:nvSpPr>
        <p:spPr>
          <a:xfrm>
            <a:off x="457200" y="1214247"/>
            <a:ext cx="11503152" cy="43815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2"/>
                </a:solidFill>
                <a:effectLst/>
                <a:uLnTx/>
                <a:uFillTx/>
                <a:latin typeface="Arial"/>
                <a:ea typeface="+mn-ea"/>
                <a:cs typeface="+mn-cs"/>
              </a:rPr>
              <a:t>Aggressively Investing in Energy 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black"/>
                </a:solidFill>
                <a:effectLst/>
                <a:uLnTx/>
                <a:uFillTx/>
                <a:latin typeface="Arial"/>
                <a:ea typeface="+mn-ea"/>
                <a:cs typeface="+mn-cs"/>
              </a:rPr>
              <a:t>Corning’s Global Energy Management (GEM) program strategically manages the company’s global energy usage with consideration to energy productivity, power supply reliability, and environmental impact. GEM recently expanded its scope to include water management and a greater focus on renewable 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black"/>
                </a:solidFill>
                <a:effectLst/>
                <a:uLnTx/>
                <a:uFillTx/>
                <a:latin typeface="Arial"/>
                <a:ea typeface="+mn-ea"/>
                <a:cs typeface="+mn-cs"/>
              </a:rPr>
              <a:t>GEM’s mission is to "innovate and be responsible users of energy, water, and other natural resources. Inspired by Corning’s culture of innovation, GEM will continuously improve reliability, efficiency, and productivity in a quest to make customers and the company more competitive and to support healthier communities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Arial"/>
                <a:ea typeface="+mn-ea"/>
                <a:cs typeface="+mn-cs"/>
              </a:rPr>
              <a:t>GEM teams at every Corning facility around the world execute five strategies to achieve this 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en-US" sz="1200" b="1" i="0" u="none" strike="noStrike" kern="1200" cap="none" spc="0" normalizeH="0" baseline="0" noProof="0">
                <a:ln>
                  <a:noFill/>
                </a:ln>
                <a:effectLst/>
                <a:uLnTx/>
                <a:uFillTx/>
                <a:latin typeface="Arial"/>
                <a:ea typeface="+mn-ea"/>
                <a:cs typeface="+mn-cs"/>
              </a:rPr>
              <a:t>Continuously improve energy, water, and natural resource management in operations.</a:t>
            </a:r>
          </a:p>
          <a:p>
            <a:pPr marL="228600" marR="0" lvl="0" indent="-2286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kumimoji="0" lang="en-US" sz="1200" b="1" i="0" u="none" strike="noStrike" kern="1200" cap="none" spc="0" normalizeH="0" baseline="0" noProof="0">
              <a:ln>
                <a:noFill/>
              </a:ln>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en-US" sz="1200" b="1" i="0" u="none" strike="noStrike" kern="1200" cap="none" spc="0" normalizeH="0" baseline="0" noProof="0">
                <a:ln>
                  <a:noFill/>
                </a:ln>
                <a:effectLst/>
                <a:uLnTx/>
                <a:uFillTx/>
                <a:latin typeface="Arial"/>
                <a:ea typeface="+mn-ea"/>
                <a:cs typeface="+mn-cs"/>
              </a:rPr>
              <a:t>Incorporate energy, water, and natural resource innovation in product development, product design, and manufacturing processes.</a:t>
            </a:r>
          </a:p>
          <a:p>
            <a:pPr marL="228600" marR="0" lvl="0" indent="-2286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kumimoji="0" lang="en-US" sz="1200" b="1" i="0" u="none" strike="noStrike" kern="1200" cap="none" spc="0" normalizeH="0" baseline="0" noProof="0">
              <a:ln>
                <a:noFill/>
              </a:ln>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en-US" sz="1200" b="1" i="0" u="none" strike="noStrike" kern="1200" cap="none" spc="0" normalizeH="0" baseline="0" noProof="0">
                <a:ln>
                  <a:noFill/>
                </a:ln>
                <a:effectLst/>
                <a:uLnTx/>
                <a:uFillTx/>
                <a:latin typeface="Arial"/>
                <a:ea typeface="+mn-ea"/>
                <a:cs typeface="+mn-cs"/>
              </a:rPr>
              <a:t>Engage employees and suppliers in energy, water, and natural resource management.</a:t>
            </a:r>
          </a:p>
          <a:p>
            <a:pPr marL="228600" marR="0" lvl="0" indent="-2286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kumimoji="0" lang="en-US" sz="1200" b="1" i="0" u="none" strike="noStrike" kern="1200" cap="none" spc="0" normalizeH="0" baseline="0" noProof="0">
              <a:ln>
                <a:noFill/>
              </a:ln>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en-US" sz="1200" b="1" i="0" u="none" strike="noStrike" kern="1200" cap="none" spc="0" normalizeH="0" baseline="0" noProof="0">
                <a:ln>
                  <a:noFill/>
                </a:ln>
                <a:effectLst/>
                <a:uLnTx/>
                <a:uFillTx/>
                <a:latin typeface="Arial"/>
                <a:ea typeface="+mn-ea"/>
                <a:cs typeface="+mn-cs"/>
              </a:rPr>
              <a:t>Ensure Corning meets customer requirements regarding energy, water, and natural resource utilization.</a:t>
            </a:r>
          </a:p>
          <a:p>
            <a:pPr marL="228600" marR="0" lvl="0" indent="-2286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kumimoji="0" lang="en-US" sz="1200" b="1" i="0" u="none" strike="noStrike" kern="1200" cap="none" spc="0" normalizeH="0" baseline="0" noProof="0">
              <a:ln>
                <a:noFill/>
              </a:ln>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en-US" sz="1200" b="1" i="0" u="none" strike="noStrike" kern="1200" cap="none" spc="0" normalizeH="0" baseline="0" noProof="0">
                <a:ln>
                  <a:noFill/>
                </a:ln>
                <a:effectLst/>
                <a:uLnTx/>
                <a:uFillTx/>
                <a:latin typeface="Arial"/>
                <a:ea typeface="+mn-ea"/>
                <a:cs typeface="+mn-cs"/>
              </a:rPr>
              <a:t>Analyze and communicate Corning’s progress and successes in energy, water, and natural resource innovation to internal and external stakeholders.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Due to its efforts, GEM has helped Corning achieve the ENERGY STAR® Partner of the Year award for seven consecutive years, and several Corning plants have achieved the ENERGY STAR® Challenge for Industry. Learn more about Corning's valued relationship with ENERGY STAR.</a:t>
            </a:r>
          </a:p>
          <a:p>
            <a:endParaRPr lang="en-US"/>
          </a:p>
        </p:txBody>
      </p:sp>
      <p:pic>
        <p:nvPicPr>
          <p:cNvPr id="6" name="Picture 5" descr="A picture containing graphics, clipart, font, white&#10;&#10;Description automatically generated">
            <a:extLst>
              <a:ext uri="{FF2B5EF4-FFF2-40B4-BE49-F238E27FC236}">
                <a16:creationId xmlns:a16="http://schemas.microsoft.com/office/drawing/2014/main" id="{42D57722-DE23-CA79-7FC4-942012400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Tree>
    <p:extLst>
      <p:ext uri="{BB962C8B-B14F-4D97-AF65-F5344CB8AC3E}">
        <p14:creationId xmlns:p14="http://schemas.microsoft.com/office/powerpoint/2010/main" val="1790472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C4C0CF-9FB9-AB96-8684-E671311E3429}"/>
              </a:ext>
            </a:extLst>
          </p:cNvPr>
          <p:cNvSpPr>
            <a:spLocks noGrp="1"/>
          </p:cNvSpPr>
          <p:nvPr>
            <p:ph type="sldNum" sz="quarter" idx="12"/>
          </p:nvPr>
        </p:nvSpPr>
        <p:spPr/>
        <p:txBody>
          <a:bodyPr/>
          <a:lstStyle/>
          <a:p>
            <a:fld id="{9FBBB179-F8D5-C345-885D-36A3B3A51673}" type="slidenum">
              <a:rPr lang="en-US" smtClean="0"/>
              <a:t>41</a:t>
            </a:fld>
            <a:endParaRPr lang="en-US"/>
          </a:p>
        </p:txBody>
      </p:sp>
      <p:sp>
        <p:nvSpPr>
          <p:cNvPr id="3" name="Text Placeholder 2">
            <a:extLst>
              <a:ext uri="{FF2B5EF4-FFF2-40B4-BE49-F238E27FC236}">
                <a16:creationId xmlns:a16="http://schemas.microsoft.com/office/drawing/2014/main" id="{2025B827-0F9D-010C-C29B-2F2E7E3928B4}"/>
              </a:ext>
            </a:extLst>
          </p:cNvPr>
          <p:cNvSpPr>
            <a:spLocks noGrp="1"/>
          </p:cNvSpPr>
          <p:nvPr>
            <p:ph type="body" sz="quarter" idx="13"/>
          </p:nvPr>
        </p:nvSpPr>
        <p:spPr/>
        <p:txBody>
          <a:bodyPr/>
          <a:lstStyle/>
          <a:p>
            <a:r>
              <a:rPr lang="en-US"/>
              <a:t>Best Practices</a:t>
            </a:r>
          </a:p>
        </p:txBody>
      </p:sp>
      <p:sp>
        <p:nvSpPr>
          <p:cNvPr id="4" name="Title 3">
            <a:extLst>
              <a:ext uri="{FF2B5EF4-FFF2-40B4-BE49-F238E27FC236}">
                <a16:creationId xmlns:a16="http://schemas.microsoft.com/office/drawing/2014/main" id="{0CCC7B22-F463-B62C-12A5-D69398831790}"/>
              </a:ext>
            </a:extLst>
          </p:cNvPr>
          <p:cNvSpPr>
            <a:spLocks noGrp="1"/>
          </p:cNvSpPr>
          <p:nvPr>
            <p:ph type="title"/>
          </p:nvPr>
        </p:nvSpPr>
        <p:spPr/>
        <p:txBody>
          <a:bodyPr/>
          <a:lstStyle/>
          <a:p>
            <a:r>
              <a:rPr lang="en-US"/>
              <a:t>Achieving an impactful corporate RE Strategy </a:t>
            </a:r>
          </a:p>
        </p:txBody>
      </p:sp>
      <p:sp>
        <p:nvSpPr>
          <p:cNvPr id="7" name="Arrow: Quad 6">
            <a:extLst>
              <a:ext uri="{FF2B5EF4-FFF2-40B4-BE49-F238E27FC236}">
                <a16:creationId xmlns:a16="http://schemas.microsoft.com/office/drawing/2014/main" id="{D1CB5084-DB02-FC34-8DCD-BCC6494D9CCB}"/>
              </a:ext>
            </a:extLst>
          </p:cNvPr>
          <p:cNvSpPr/>
          <p:nvPr/>
        </p:nvSpPr>
        <p:spPr>
          <a:xfrm>
            <a:off x="2362200" y="1013561"/>
            <a:ext cx="6991350" cy="5458853"/>
          </a:xfrm>
          <a:prstGeom prst="quadArrow">
            <a:avLst>
              <a:gd name="adj1" fmla="val 2000"/>
              <a:gd name="adj2" fmla="val 4000"/>
              <a:gd name="adj3" fmla="val 5000"/>
            </a:avLst>
          </a:prstGeom>
          <a:solidFill>
            <a:schemeClr val="accent2"/>
          </a:solidFill>
          <a:ln>
            <a:solidFill>
              <a:schemeClr val="accent2"/>
            </a:solidFill>
          </a:ln>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8" name="Rectangle 7">
            <a:extLst>
              <a:ext uri="{FF2B5EF4-FFF2-40B4-BE49-F238E27FC236}">
                <a16:creationId xmlns:a16="http://schemas.microsoft.com/office/drawing/2014/main" id="{612E6AAF-5D70-6F99-6451-B1AC2EAC77C0}"/>
              </a:ext>
            </a:extLst>
          </p:cNvPr>
          <p:cNvSpPr/>
          <p:nvPr/>
        </p:nvSpPr>
        <p:spPr>
          <a:xfrm>
            <a:off x="2858948" y="1410854"/>
            <a:ext cx="2853998" cy="2135190"/>
          </a:xfrm>
          <a:prstGeom prst="rect">
            <a:avLst/>
          </a:pr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69615" tIns="169615" rIns="169615" bIns="169615" numCol="1" spcCol="1270" anchor="t" anchorCtr="0">
            <a:noAutofit/>
          </a:bodyPr>
          <a:lstStyle/>
          <a:p>
            <a:pPr marL="0" lvl="0" indent="0" algn="ctr" defTabSz="622300">
              <a:lnSpc>
                <a:spcPct val="90000"/>
              </a:lnSpc>
              <a:spcBef>
                <a:spcPct val="0"/>
              </a:spcBef>
              <a:spcAft>
                <a:spcPct val="35000"/>
              </a:spcAft>
              <a:buNone/>
            </a:pPr>
            <a:r>
              <a:rPr lang="en-US" sz="1400" kern="1200" dirty="0">
                <a:solidFill>
                  <a:schemeClr val="accent1">
                    <a:lumMod val="50000"/>
                  </a:schemeClr>
                </a:solidFill>
                <a:latin typeface="Montserrat SemiBold" panose="00000700000000000000" pitchFamily="2" charset="0"/>
              </a:rPr>
              <a:t>Social</a:t>
            </a:r>
            <a:r>
              <a:rPr lang="en-US" sz="1400" kern="1200" dirty="0">
                <a:solidFill>
                  <a:schemeClr val="accent1">
                    <a:lumMod val="50000"/>
                  </a:schemeClr>
                </a:solidFill>
              </a:rPr>
              <a:t> </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Stakeholder interests </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Brand equity</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Supporting local energy developments</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Job creation </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Environmental justice</a:t>
            </a:r>
          </a:p>
        </p:txBody>
      </p:sp>
      <p:sp>
        <p:nvSpPr>
          <p:cNvPr id="9" name="Rectangle 8">
            <a:extLst>
              <a:ext uri="{FF2B5EF4-FFF2-40B4-BE49-F238E27FC236}">
                <a16:creationId xmlns:a16="http://schemas.microsoft.com/office/drawing/2014/main" id="{2E0D48ED-5C53-8C83-A84C-011EB171A44A}"/>
              </a:ext>
            </a:extLst>
          </p:cNvPr>
          <p:cNvSpPr/>
          <p:nvPr/>
        </p:nvSpPr>
        <p:spPr>
          <a:xfrm>
            <a:off x="6023303" y="1406348"/>
            <a:ext cx="2853997" cy="2139696"/>
          </a:xfrm>
          <a:prstGeom prst="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69615" tIns="169615" rIns="169615" bIns="169615" numCol="1" spcCol="1270" anchor="t" anchorCtr="0">
            <a:noAutofit/>
          </a:bodyPr>
          <a:lstStyle/>
          <a:p>
            <a:pPr marL="0" lvl="0" indent="0" algn="ctr" defTabSz="622300">
              <a:lnSpc>
                <a:spcPct val="90000"/>
              </a:lnSpc>
              <a:spcBef>
                <a:spcPct val="0"/>
              </a:spcBef>
              <a:spcAft>
                <a:spcPct val="35000"/>
              </a:spcAft>
              <a:buNone/>
            </a:pPr>
            <a:r>
              <a:rPr lang="en-US" sz="1400" kern="1200" dirty="0">
                <a:solidFill>
                  <a:schemeClr val="accent6">
                    <a:lumMod val="50000"/>
                  </a:schemeClr>
                </a:solidFill>
                <a:latin typeface="Montserrat SemiBold" panose="00000700000000000000" pitchFamily="2" charset="0"/>
              </a:rPr>
              <a:t>Technical</a:t>
            </a:r>
            <a:r>
              <a:rPr lang="en-US" sz="1400" kern="1200" dirty="0">
                <a:solidFill>
                  <a:schemeClr val="accent6">
                    <a:lumMod val="50000"/>
                  </a:schemeClr>
                </a:solidFill>
              </a:rPr>
              <a:t> </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Project timeline</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Deal types</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Performance security</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Benefits to local grid </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Matching  24/7 with RE</a:t>
            </a:r>
          </a:p>
        </p:txBody>
      </p:sp>
      <p:sp>
        <p:nvSpPr>
          <p:cNvPr id="10" name="Rectangle 9">
            <a:extLst>
              <a:ext uri="{FF2B5EF4-FFF2-40B4-BE49-F238E27FC236}">
                <a16:creationId xmlns:a16="http://schemas.microsoft.com/office/drawing/2014/main" id="{D2AEA05E-2FBB-5D00-88C0-DD08E0AD22D2}"/>
              </a:ext>
            </a:extLst>
          </p:cNvPr>
          <p:cNvSpPr/>
          <p:nvPr/>
        </p:nvSpPr>
        <p:spPr>
          <a:xfrm>
            <a:off x="2849423" y="3936569"/>
            <a:ext cx="2853998" cy="2139696"/>
          </a:xfrm>
          <a:prstGeom prst="rect">
            <a:avLst/>
          </a:prstGeom>
          <a:solidFill>
            <a:schemeClr val="accent3">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69615" tIns="169615" rIns="169615" bIns="169615" numCol="1" spcCol="1270" anchor="t" anchorCtr="0">
            <a:noAutofit/>
          </a:bodyPr>
          <a:lstStyle/>
          <a:p>
            <a:pPr marL="0" lvl="0" indent="0" algn="ctr" defTabSz="622300">
              <a:lnSpc>
                <a:spcPct val="90000"/>
              </a:lnSpc>
              <a:spcBef>
                <a:spcPct val="0"/>
              </a:spcBef>
              <a:spcAft>
                <a:spcPct val="35000"/>
              </a:spcAft>
              <a:buNone/>
            </a:pPr>
            <a:r>
              <a:rPr lang="en-US" sz="1400" kern="1200" dirty="0">
                <a:solidFill>
                  <a:schemeClr val="accent3"/>
                </a:solidFill>
                <a:latin typeface="Montserrat SemiBold" panose="00000700000000000000" pitchFamily="2" charset="0"/>
              </a:rPr>
              <a:t>Environmental</a:t>
            </a:r>
            <a:r>
              <a:rPr lang="en-US" sz="1400" kern="1200" dirty="0">
                <a:solidFill>
                  <a:schemeClr val="accent3"/>
                </a:solidFill>
              </a:rPr>
              <a:t> </a:t>
            </a:r>
          </a:p>
          <a:p>
            <a:pPr marL="171450" lvl="1" indent="-171450" algn="l" defTabSz="488950">
              <a:lnSpc>
                <a:spcPct val="114000"/>
              </a:lnSpc>
              <a:spcBef>
                <a:spcPct val="0"/>
              </a:spcBef>
              <a:spcAft>
                <a:spcPct val="15000"/>
              </a:spcAft>
              <a:buFont typeface="Arial" panose="020B0604020202020204" pitchFamily="34" charset="0"/>
              <a:buChar char="•"/>
            </a:pPr>
            <a:r>
              <a:rPr lang="en-US" sz="1100" kern="1200" dirty="0">
                <a:solidFill>
                  <a:schemeClr val="tx1"/>
                </a:solidFill>
              </a:rPr>
              <a:t>Enterprise sustainability targets </a:t>
            </a:r>
          </a:p>
          <a:p>
            <a:pPr marL="171450" lvl="1" indent="-171450" algn="l" defTabSz="488950">
              <a:lnSpc>
                <a:spcPct val="114000"/>
              </a:lnSpc>
              <a:spcBef>
                <a:spcPct val="0"/>
              </a:spcBef>
              <a:spcAft>
                <a:spcPct val="15000"/>
              </a:spcAft>
              <a:buFont typeface="Arial" panose="020B0604020202020204" pitchFamily="34" charset="0"/>
              <a:buChar char="•"/>
            </a:pPr>
            <a:r>
              <a:rPr lang="en-US" sz="1100" kern="1200" dirty="0">
                <a:solidFill>
                  <a:schemeClr val="tx1"/>
                </a:solidFill>
              </a:rPr>
              <a:t>Industry impact</a:t>
            </a:r>
          </a:p>
          <a:p>
            <a:pPr marL="171450" lvl="1" indent="-171450" algn="l" defTabSz="488950">
              <a:lnSpc>
                <a:spcPct val="114000"/>
              </a:lnSpc>
              <a:spcBef>
                <a:spcPct val="0"/>
              </a:spcBef>
              <a:spcAft>
                <a:spcPct val="15000"/>
              </a:spcAft>
              <a:buFont typeface="Arial" panose="020B0604020202020204" pitchFamily="34" charset="0"/>
              <a:buChar char="•"/>
            </a:pPr>
            <a:r>
              <a:rPr lang="en-US" sz="1100" kern="1200" dirty="0">
                <a:solidFill>
                  <a:schemeClr val="tx1"/>
                </a:solidFill>
              </a:rPr>
              <a:t>Scope 2 emission reductions</a:t>
            </a:r>
          </a:p>
          <a:p>
            <a:pPr marL="171450" lvl="1" indent="-171450" algn="l" defTabSz="488950">
              <a:lnSpc>
                <a:spcPct val="114000"/>
              </a:lnSpc>
              <a:spcBef>
                <a:spcPct val="0"/>
              </a:spcBef>
              <a:spcAft>
                <a:spcPct val="15000"/>
              </a:spcAft>
              <a:buFont typeface="Arial" panose="020B0604020202020204" pitchFamily="34" charset="0"/>
              <a:buChar char="•"/>
            </a:pPr>
            <a:r>
              <a:rPr lang="en-US" sz="1100" kern="1200" dirty="0">
                <a:solidFill>
                  <a:schemeClr val="tx1"/>
                </a:solidFill>
              </a:rPr>
              <a:t>Reduce negative impact of local ecosystems</a:t>
            </a:r>
          </a:p>
        </p:txBody>
      </p:sp>
      <p:sp>
        <p:nvSpPr>
          <p:cNvPr id="11" name="Rectangle 10">
            <a:extLst>
              <a:ext uri="{FF2B5EF4-FFF2-40B4-BE49-F238E27FC236}">
                <a16:creationId xmlns:a16="http://schemas.microsoft.com/office/drawing/2014/main" id="{AE0D8A16-2CA7-9606-3494-6C9A3B7C966B}"/>
              </a:ext>
            </a:extLst>
          </p:cNvPr>
          <p:cNvSpPr/>
          <p:nvPr/>
        </p:nvSpPr>
        <p:spPr>
          <a:xfrm>
            <a:off x="6023303" y="3936569"/>
            <a:ext cx="2853997" cy="2139696"/>
          </a:xfrm>
          <a:prstGeom prst="rect">
            <a:avLst/>
          </a:prstGeom>
          <a:solidFill>
            <a:schemeClr val="accent5">
              <a:lumMod val="20000"/>
              <a:lumOff val="8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9615" tIns="169615" rIns="169615" bIns="169615" numCol="1" spcCol="1270" anchor="t" anchorCtr="0">
            <a:noAutofit/>
          </a:bodyPr>
          <a:lstStyle/>
          <a:p>
            <a:pPr marL="0" lvl="0" indent="0" algn="ctr" defTabSz="622300">
              <a:lnSpc>
                <a:spcPct val="90000"/>
              </a:lnSpc>
              <a:spcBef>
                <a:spcPct val="0"/>
              </a:spcBef>
              <a:spcAft>
                <a:spcPct val="35000"/>
              </a:spcAft>
              <a:buNone/>
            </a:pPr>
            <a:r>
              <a:rPr lang="en-US" sz="1400" kern="1200" dirty="0">
                <a:solidFill>
                  <a:schemeClr val="accent5">
                    <a:lumMod val="50000"/>
                  </a:schemeClr>
                </a:solidFill>
                <a:latin typeface="Montserrat SemiBold" panose="00000700000000000000" pitchFamily="2" charset="0"/>
              </a:rPr>
              <a:t>Financial</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Financing options </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Resale of RECs</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Manage electricity costs</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Stakeholder alignment </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Policies and incentives</a:t>
            </a:r>
          </a:p>
          <a:p>
            <a:pPr marL="171450" lvl="1" indent="-171450" defTabSz="488950">
              <a:lnSpc>
                <a:spcPct val="114000"/>
              </a:lnSpc>
              <a:spcBef>
                <a:spcPct val="0"/>
              </a:spcBef>
              <a:spcAft>
                <a:spcPct val="15000"/>
              </a:spcAft>
              <a:buFont typeface="Arial" panose="020B0604020202020204" pitchFamily="34" charset="0"/>
              <a:buChar char="•"/>
            </a:pPr>
            <a:r>
              <a:rPr lang="en-US" sz="1100" dirty="0">
                <a:solidFill>
                  <a:schemeClr val="tx1"/>
                </a:solidFill>
              </a:rPr>
              <a:t>Length of contract</a:t>
            </a:r>
          </a:p>
        </p:txBody>
      </p:sp>
      <p:pic>
        <p:nvPicPr>
          <p:cNvPr id="31" name="Picture 30" descr="A picture containing graphics, clipart, font, white&#10;&#10;Description automatically generated">
            <a:extLst>
              <a:ext uri="{FF2B5EF4-FFF2-40B4-BE49-F238E27FC236}">
                <a16:creationId xmlns:a16="http://schemas.microsoft.com/office/drawing/2014/main" id="{D02C2C8A-FF2B-EDF2-B9F2-E361D925E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
        <p:nvSpPr>
          <p:cNvPr id="5" name="Oval 4">
            <a:extLst>
              <a:ext uri="{FF2B5EF4-FFF2-40B4-BE49-F238E27FC236}">
                <a16:creationId xmlns:a16="http://schemas.microsoft.com/office/drawing/2014/main" id="{230800ED-67F5-6070-63CC-A5DC479EFDE6}"/>
              </a:ext>
            </a:extLst>
          </p:cNvPr>
          <p:cNvSpPr/>
          <p:nvPr/>
        </p:nvSpPr>
        <p:spPr>
          <a:xfrm>
            <a:off x="5400675" y="3285787"/>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Tree>
    <p:extLst>
      <p:ext uri="{BB962C8B-B14F-4D97-AF65-F5344CB8AC3E}">
        <p14:creationId xmlns:p14="http://schemas.microsoft.com/office/powerpoint/2010/main" val="1898853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CB8FE-51E3-4469-05A1-3E0E67EE9877}"/>
              </a:ext>
            </a:extLst>
          </p:cNvPr>
          <p:cNvSpPr>
            <a:spLocks noGrp="1"/>
          </p:cNvSpPr>
          <p:nvPr>
            <p:ph type="sldNum" sz="quarter" idx="12"/>
          </p:nvPr>
        </p:nvSpPr>
        <p:spPr>
          <a:xfrm>
            <a:off x="11558016" y="6519672"/>
            <a:ext cx="409575" cy="341078"/>
          </a:xfrm>
        </p:spPr>
        <p:txBody>
          <a:bodyPr wrap="none" anchor="t">
            <a:normAutofit/>
          </a:bodyPr>
          <a:lstStyle/>
          <a:p>
            <a:pPr>
              <a:spcAft>
                <a:spcPts val="600"/>
              </a:spcAft>
            </a:pPr>
            <a:fld id="{9FBBB179-F8D5-C345-885D-36A3B3A51673}" type="slidenum">
              <a:rPr lang="en-US" smtClean="0"/>
              <a:pPr>
                <a:spcAft>
                  <a:spcPts val="600"/>
                </a:spcAft>
              </a:pPr>
              <a:t>42</a:t>
            </a:fld>
            <a:endParaRPr lang="en-US"/>
          </a:p>
        </p:txBody>
      </p:sp>
      <p:sp>
        <p:nvSpPr>
          <p:cNvPr id="4" name="Title 3">
            <a:extLst>
              <a:ext uri="{FF2B5EF4-FFF2-40B4-BE49-F238E27FC236}">
                <a16:creationId xmlns:a16="http://schemas.microsoft.com/office/drawing/2014/main" id="{85D622A1-EA2A-F035-BB9A-403BCFBC1EC5}"/>
              </a:ext>
            </a:extLst>
          </p:cNvPr>
          <p:cNvSpPr>
            <a:spLocks noGrp="1"/>
          </p:cNvSpPr>
          <p:nvPr>
            <p:ph type="title"/>
          </p:nvPr>
        </p:nvSpPr>
        <p:spPr>
          <a:xfrm>
            <a:off x="457200" y="571500"/>
            <a:ext cx="11503152" cy="884123"/>
          </a:xfrm>
        </p:spPr>
        <p:txBody>
          <a:bodyPr anchor="t">
            <a:normAutofit/>
          </a:bodyPr>
          <a:lstStyle/>
          <a:p>
            <a:r>
              <a:rPr lang="en-US"/>
              <a:t>Best Practices Summary </a:t>
            </a:r>
          </a:p>
        </p:txBody>
      </p:sp>
      <p:sp>
        <p:nvSpPr>
          <p:cNvPr id="6" name="Content Placeholder 1">
            <a:extLst>
              <a:ext uri="{FF2B5EF4-FFF2-40B4-BE49-F238E27FC236}">
                <a16:creationId xmlns:a16="http://schemas.microsoft.com/office/drawing/2014/main" id="{EC28F991-7505-9101-E2F4-30AE1788A784}"/>
              </a:ext>
            </a:extLst>
          </p:cNvPr>
          <p:cNvSpPr>
            <a:spLocks noGrp="1"/>
          </p:cNvSpPr>
          <p:nvPr>
            <p:ph idx="1"/>
          </p:nvPr>
        </p:nvSpPr>
        <p:spPr>
          <a:xfrm>
            <a:off x="457199" y="1371600"/>
            <a:ext cx="6945087" cy="4800600"/>
          </a:xfrm>
        </p:spPr>
        <p:txBody>
          <a:bodyPr vert="horz" lIns="91440" tIns="45720" rIns="91440" bIns="45720" rtlCol="0">
            <a:normAutofit/>
          </a:bodyPr>
          <a:lstStyle/>
          <a:p>
            <a:pPr marL="285750" indent="-285750">
              <a:lnSpc>
                <a:spcPct val="90000"/>
              </a:lnSpc>
              <a:buClr>
                <a:schemeClr val="accent2"/>
              </a:buClr>
              <a:buFont typeface="Arial" panose="020B0604020202020204" pitchFamily="34" charset="0"/>
              <a:buChar char="•"/>
            </a:pPr>
            <a:r>
              <a:rPr lang="en-US" sz="1800" dirty="0"/>
              <a:t>Address energy efficiency throughout your operations to minimize the need for renewable energy procurement  </a:t>
            </a:r>
          </a:p>
          <a:p>
            <a:pPr marL="285750" indent="-285750">
              <a:lnSpc>
                <a:spcPct val="90000"/>
              </a:lnSpc>
              <a:buClr>
                <a:schemeClr val="accent2"/>
              </a:buClr>
              <a:buFont typeface="Arial" panose="020B0604020202020204" pitchFamily="34" charset="0"/>
              <a:buChar char="•"/>
            </a:pPr>
            <a:r>
              <a:rPr lang="en-US" sz="1800" dirty="0"/>
              <a:t>Corning recommends pursuing solar developments where possible</a:t>
            </a:r>
          </a:p>
          <a:p>
            <a:pPr marL="285750" indent="-285750">
              <a:lnSpc>
                <a:spcPct val="90000"/>
              </a:lnSpc>
              <a:buClr>
                <a:schemeClr val="accent2"/>
              </a:buClr>
              <a:buFont typeface="Arial" panose="020B0604020202020204" pitchFamily="34" charset="0"/>
              <a:buChar char="•"/>
            </a:pPr>
            <a:r>
              <a:rPr lang="en-US" sz="1800" dirty="0"/>
              <a:t>Sequence your buys to establish internal process: for example, start with unbundled RECs to get familiar with processes and costs, then consider looking at Utility options, then move onto PPA's</a:t>
            </a:r>
          </a:p>
          <a:p>
            <a:pPr marL="285750" indent="-285750">
              <a:lnSpc>
                <a:spcPct val="90000"/>
              </a:lnSpc>
              <a:buClr>
                <a:schemeClr val="accent2"/>
              </a:buClr>
              <a:buFont typeface="Arial" panose="020B0604020202020204" pitchFamily="34" charset="0"/>
              <a:buChar char="•"/>
            </a:pPr>
            <a:r>
              <a:rPr lang="en-US" sz="1800" dirty="0"/>
              <a:t>Work with industry professionals and consortiums to stay up to date on market trends</a:t>
            </a:r>
          </a:p>
          <a:p>
            <a:pPr lvl="2">
              <a:lnSpc>
                <a:spcPct val="90000"/>
              </a:lnSpc>
              <a:buClr>
                <a:schemeClr val="accent2"/>
              </a:buClr>
            </a:pPr>
            <a:r>
              <a:rPr lang="en-US" sz="1400" dirty="0"/>
              <a:t>Renewable thermal (early stages, example of what to keep an eye out for) </a:t>
            </a:r>
          </a:p>
          <a:p>
            <a:pPr lvl="2">
              <a:lnSpc>
                <a:spcPct val="90000"/>
              </a:lnSpc>
              <a:buClr>
                <a:schemeClr val="accent2"/>
              </a:buClr>
            </a:pPr>
            <a:r>
              <a:rPr lang="en-US" sz="1400" dirty="0"/>
              <a:t>Using RE investments to advance environmental justice</a:t>
            </a:r>
          </a:p>
          <a:p>
            <a:pPr lvl="2">
              <a:lnSpc>
                <a:spcPct val="90000"/>
              </a:lnSpc>
              <a:buClr>
                <a:schemeClr val="accent2"/>
              </a:buClr>
            </a:pPr>
            <a:r>
              <a:rPr lang="en-US" sz="1400" dirty="0"/>
              <a:t>Matching time of energy to time of use (attributional carbon accounting/24/7) </a:t>
            </a:r>
          </a:p>
          <a:p>
            <a:pPr lvl="3">
              <a:lnSpc>
                <a:spcPct val="90000"/>
              </a:lnSpc>
              <a:buClr>
                <a:schemeClr val="accent2"/>
              </a:buClr>
            </a:pPr>
            <a:r>
              <a:rPr lang="en-US" sz="1400" i="1" dirty="0"/>
              <a:t>Note: this is not something Corning is requiring or doing now, but this is an emerging industry trend</a:t>
            </a:r>
          </a:p>
          <a:p>
            <a:pPr lvl="1">
              <a:lnSpc>
                <a:spcPct val="90000"/>
              </a:lnSpc>
            </a:pPr>
            <a:endParaRPr lang="en-US" sz="1400" dirty="0"/>
          </a:p>
        </p:txBody>
      </p:sp>
      <p:pic>
        <p:nvPicPr>
          <p:cNvPr id="8" name="Picture 7" descr="A picture containing graphics, clipart, font, white&#10;&#10;Description automatically generated">
            <a:extLst>
              <a:ext uri="{FF2B5EF4-FFF2-40B4-BE49-F238E27FC236}">
                <a16:creationId xmlns:a16="http://schemas.microsoft.com/office/drawing/2014/main" id="{882D4BFE-E3AC-1577-7C39-1747A8F95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492" y="886469"/>
            <a:ext cx="4229099" cy="4229099"/>
          </a:xfrm>
          <a:prstGeom prst="rect">
            <a:avLst/>
          </a:prstGeom>
          <a:noFill/>
        </p:spPr>
      </p:pic>
    </p:spTree>
    <p:extLst>
      <p:ext uri="{BB962C8B-B14F-4D97-AF65-F5344CB8AC3E}">
        <p14:creationId xmlns:p14="http://schemas.microsoft.com/office/powerpoint/2010/main" val="3966652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A011DF-F27A-9427-411A-9E906527339F}"/>
              </a:ext>
            </a:extLst>
          </p:cNvPr>
          <p:cNvSpPr>
            <a:spLocks noGrp="1"/>
          </p:cNvSpPr>
          <p:nvPr>
            <p:ph type="sldNum" sz="quarter" idx="12"/>
          </p:nvPr>
        </p:nvSpPr>
        <p:spPr/>
        <p:txBody>
          <a:bodyPr/>
          <a:lstStyle/>
          <a:p>
            <a:fld id="{9FBBB179-F8D5-C345-885D-36A3B3A51673}" type="slidenum">
              <a:rPr lang="en-US" smtClean="0"/>
              <a:t>43</a:t>
            </a:fld>
            <a:endParaRPr lang="en-US"/>
          </a:p>
        </p:txBody>
      </p:sp>
      <p:sp>
        <p:nvSpPr>
          <p:cNvPr id="3" name="Text Placeholder 2">
            <a:extLst>
              <a:ext uri="{FF2B5EF4-FFF2-40B4-BE49-F238E27FC236}">
                <a16:creationId xmlns:a16="http://schemas.microsoft.com/office/drawing/2014/main" id="{CEF327BE-7EED-9947-705C-7E28C8E8BBE8}"/>
              </a:ext>
            </a:extLst>
          </p:cNvPr>
          <p:cNvSpPr>
            <a:spLocks noGrp="1"/>
          </p:cNvSpPr>
          <p:nvPr>
            <p:ph type="body" sz="quarter" idx="13"/>
          </p:nvPr>
        </p:nvSpPr>
        <p:spPr/>
        <p:txBody>
          <a:bodyPr/>
          <a:lstStyle/>
          <a:p>
            <a:r>
              <a:rPr lang="en-US" dirty="0"/>
              <a:t>Best Practices</a:t>
            </a:r>
          </a:p>
        </p:txBody>
      </p:sp>
      <p:sp>
        <p:nvSpPr>
          <p:cNvPr id="6" name="Content Placeholder 1">
            <a:extLst>
              <a:ext uri="{FF2B5EF4-FFF2-40B4-BE49-F238E27FC236}">
                <a16:creationId xmlns:a16="http://schemas.microsoft.com/office/drawing/2014/main" id="{B40EED1E-D592-C9BB-3639-74324F91A1B4}"/>
              </a:ext>
            </a:extLst>
          </p:cNvPr>
          <p:cNvSpPr txBox="1">
            <a:spLocks/>
          </p:cNvSpPr>
          <p:nvPr/>
        </p:nvSpPr>
        <p:spPr>
          <a:xfrm>
            <a:off x="457200" y="1228725"/>
            <a:ext cx="4733109" cy="461205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231775" indent="-228600" algn="l" defTabSz="914400" rtl="0" eaLnBrk="1" latinLnBrk="0" hangingPunct="1">
              <a:lnSpc>
                <a:spcPct val="100000"/>
              </a:lnSpc>
              <a:spcBef>
                <a:spcPts val="0"/>
              </a:spcBef>
              <a:spcAft>
                <a:spcPts val="800"/>
              </a:spcAft>
              <a:buClr>
                <a:schemeClr val="tx2"/>
              </a:buClr>
              <a:buFont typeface="Arial" panose="020B0604020202020204" pitchFamily="34" charset="0"/>
              <a:buChar char="•"/>
              <a:tabLst/>
              <a:defRPr sz="2000" kern="120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9144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11430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6pPr>
            <a:lvl7pPr marL="1374775"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7pPr>
            <a:lvl8pPr marL="16002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defRPr sz="1200" kern="1200">
                <a:solidFill>
                  <a:schemeClr val="tx1"/>
                </a:solidFill>
                <a:latin typeface="+mn-lt"/>
                <a:ea typeface="+mn-ea"/>
                <a:cs typeface="+mn-cs"/>
              </a:defRPr>
            </a:lvl8pPr>
            <a:lvl9pPr marL="18288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200" i="0" kern="1200">
                <a:solidFill>
                  <a:schemeClr val="tx1"/>
                </a:solidFill>
                <a:latin typeface="+mn-lt"/>
                <a:ea typeface="+mn-ea"/>
                <a:cs typeface="+mn-cs"/>
              </a:defRPr>
            </a:lvl9pPr>
          </a:lstStyle>
          <a:p>
            <a:r>
              <a:rPr lang="en-US" b="1" dirty="0"/>
              <a:t>RE100 Climate Group </a:t>
            </a:r>
          </a:p>
          <a:p>
            <a:pPr lvl="1"/>
            <a:r>
              <a:rPr lang="en-US">
                <a:hlinkClick r:id="rId2"/>
              </a:rPr>
              <a:t>https://www.there100.org/</a:t>
            </a:r>
            <a:endParaRPr lang="en-US" dirty="0"/>
          </a:p>
          <a:p>
            <a:r>
              <a:rPr lang="en-US" b="1" dirty="0"/>
              <a:t>Renewable Energy at EPA</a:t>
            </a:r>
          </a:p>
          <a:p>
            <a:pPr lvl="1"/>
            <a:r>
              <a:rPr lang="en-US">
                <a:hlinkClick r:id="rId3"/>
              </a:rPr>
              <a:t>Clean Energy Programs</a:t>
            </a:r>
            <a:endParaRPr lang="en-US" dirty="0"/>
          </a:p>
          <a:p>
            <a:r>
              <a:rPr lang="en-US" b="1" dirty="0"/>
              <a:t>CEBA (Clean Energy Buyers Association)</a:t>
            </a:r>
          </a:p>
          <a:p>
            <a:pPr lvl="1"/>
            <a:r>
              <a:rPr lang="en-US" dirty="0">
                <a:hlinkClick r:id="rId4"/>
              </a:rPr>
              <a:t>https://cebuyers.org/</a:t>
            </a:r>
            <a:endParaRPr lang="en-US" dirty="0"/>
          </a:p>
          <a:p>
            <a:r>
              <a:rPr lang="en-US" b="1" dirty="0"/>
              <a:t>Green- E </a:t>
            </a:r>
            <a:r>
              <a:rPr lang="en-US" sz="1600" b="1" i="1" dirty="0"/>
              <a:t>(helpful set of specific criteria)</a:t>
            </a:r>
          </a:p>
          <a:p>
            <a:pPr marL="342900" indent="-342900">
              <a:buFont typeface="Arial" panose="020B0604020202020204" pitchFamily="34" charset="0"/>
              <a:buChar char="•"/>
            </a:pPr>
            <a:r>
              <a:rPr lang="en-US">
                <a:hlinkClick r:id="rId5"/>
              </a:rPr>
              <a:t>Green-e</a:t>
            </a:r>
            <a:r>
              <a:rPr lang="en-US" baseline="30000">
                <a:hlinkClick r:id="rId5"/>
              </a:rPr>
              <a:t>®</a:t>
            </a:r>
            <a:r>
              <a:rPr lang="en-US">
                <a:hlinkClick r:id="rId5"/>
              </a:rPr>
              <a:t> Renewable Energy Standard for Canada and the United States</a:t>
            </a:r>
            <a:endParaRPr lang="en-US" dirty="0"/>
          </a:p>
        </p:txBody>
      </p:sp>
      <p:sp>
        <p:nvSpPr>
          <p:cNvPr id="7" name="Title 3">
            <a:extLst>
              <a:ext uri="{FF2B5EF4-FFF2-40B4-BE49-F238E27FC236}">
                <a16:creationId xmlns:a16="http://schemas.microsoft.com/office/drawing/2014/main" id="{E13A9526-94D5-10F3-151A-31A9A3729B61}"/>
              </a:ext>
            </a:extLst>
          </p:cNvPr>
          <p:cNvSpPr txBox="1">
            <a:spLocks/>
          </p:cNvSpPr>
          <p:nvPr/>
        </p:nvSpPr>
        <p:spPr>
          <a:xfrm>
            <a:off x="457200" y="542925"/>
            <a:ext cx="11582400" cy="685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a:cs typeface="Arial"/>
              </a:rPr>
              <a:t>Resources</a:t>
            </a:r>
            <a:endParaRPr lang="en-US" dirty="0"/>
          </a:p>
        </p:txBody>
      </p:sp>
      <p:pic>
        <p:nvPicPr>
          <p:cNvPr id="9" name="Picture 8" descr="Windmill and Solar Panels">
            <a:extLst>
              <a:ext uri="{FF2B5EF4-FFF2-40B4-BE49-F238E27FC236}">
                <a16:creationId xmlns:a16="http://schemas.microsoft.com/office/drawing/2014/main" id="{A67F2084-8D7E-0196-5E27-F4DD4AD43DD8}"/>
              </a:ext>
            </a:extLst>
          </p:cNvPr>
          <p:cNvPicPr>
            <a:picLocks noChangeAspect="1"/>
          </p:cNvPicPr>
          <p:nvPr/>
        </p:nvPicPr>
        <p:blipFill>
          <a:blip r:embed="rId6"/>
          <a:stretch>
            <a:fillRect/>
          </a:stretch>
        </p:blipFill>
        <p:spPr>
          <a:xfrm>
            <a:off x="5490622" y="778547"/>
            <a:ext cx="6701378" cy="4612059"/>
          </a:xfrm>
          <a:prstGeom prst="rect">
            <a:avLst/>
          </a:prstGeom>
        </p:spPr>
      </p:pic>
      <p:pic>
        <p:nvPicPr>
          <p:cNvPr id="10" name="Picture 9" descr="A picture containing graphics, clipart, font, white&#10;&#10;Description automatically generated">
            <a:extLst>
              <a:ext uri="{FF2B5EF4-FFF2-40B4-BE49-F238E27FC236}">
                <a16:creationId xmlns:a16="http://schemas.microsoft.com/office/drawing/2014/main" id="{A5E7280A-57D8-A8C7-EF4F-D1AEAF85F5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Tree>
    <p:extLst>
      <p:ext uri="{BB962C8B-B14F-4D97-AF65-F5344CB8AC3E}">
        <p14:creationId xmlns:p14="http://schemas.microsoft.com/office/powerpoint/2010/main" val="4208195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237D-8E88-0379-C1B9-E1C625C9E289}"/>
              </a:ext>
            </a:extLst>
          </p:cNvPr>
          <p:cNvSpPr>
            <a:spLocks noGrp="1"/>
          </p:cNvSpPr>
          <p:nvPr>
            <p:ph type="ctrTitle"/>
          </p:nvPr>
        </p:nvSpPr>
        <p:spPr>
          <a:xfrm>
            <a:off x="313088" y="1576237"/>
            <a:ext cx="8970264" cy="1949450"/>
          </a:xfrm>
        </p:spPr>
        <p:txBody>
          <a:bodyPr/>
          <a:lstStyle/>
          <a:p>
            <a:br>
              <a:rPr lang="en-US" sz="2800"/>
            </a:br>
            <a:r>
              <a:rPr lang="en-US" sz="2800"/>
              <a:t>Thank you for your continued </a:t>
            </a:r>
            <a:br>
              <a:rPr lang="en-US" sz="2800"/>
            </a:br>
            <a:r>
              <a:rPr lang="en-US" sz="2800"/>
              <a:t>support</a:t>
            </a:r>
            <a:br>
              <a:rPr lang="en-US" sz="2800"/>
            </a:br>
            <a:br>
              <a:rPr lang="en-US" sz="2800"/>
            </a:br>
            <a:r>
              <a:rPr lang="en-US" sz="2800"/>
              <a:t>contact us at</a:t>
            </a:r>
            <a:br>
              <a:rPr lang="en-US"/>
            </a:br>
            <a:r>
              <a:rPr lang="en-US" sz="2000"/>
              <a:t>gsmsustainability@corning.com</a:t>
            </a:r>
          </a:p>
        </p:txBody>
      </p:sp>
    </p:spTree>
    <p:extLst>
      <p:ext uri="{BB962C8B-B14F-4D97-AF65-F5344CB8AC3E}">
        <p14:creationId xmlns:p14="http://schemas.microsoft.com/office/powerpoint/2010/main" val="3441637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0B6750-F63E-0CF4-0D5F-E3B6695AD0A5}"/>
              </a:ext>
            </a:extLst>
          </p:cNvPr>
          <p:cNvSpPr>
            <a:spLocks noGrp="1"/>
          </p:cNvSpPr>
          <p:nvPr>
            <p:ph type="ctrTitle"/>
          </p:nvPr>
        </p:nvSpPr>
        <p:spPr/>
        <p:txBody>
          <a:bodyPr/>
          <a:lstStyle/>
          <a:p>
            <a:r>
              <a:rPr lang="en-US"/>
              <a:t>Questions</a:t>
            </a:r>
          </a:p>
        </p:txBody>
      </p:sp>
      <p:sp>
        <p:nvSpPr>
          <p:cNvPr id="7" name="Subtitle 6">
            <a:extLst>
              <a:ext uri="{FF2B5EF4-FFF2-40B4-BE49-F238E27FC236}">
                <a16:creationId xmlns:a16="http://schemas.microsoft.com/office/drawing/2014/main" id="{D6B2BA27-96CD-74C1-99CC-0989DF03C7FF}"/>
              </a:ext>
            </a:extLst>
          </p:cNvPr>
          <p:cNvSpPr>
            <a:spLocks noGrp="1"/>
          </p:cNvSpPr>
          <p:nvPr>
            <p:ph type="subTitle" idx="1"/>
          </p:nvPr>
        </p:nvSpPr>
        <p:spPr/>
        <p:txBody>
          <a:bodyPr/>
          <a:lstStyle/>
          <a:p>
            <a:endParaRPr lang="en-US"/>
          </a:p>
        </p:txBody>
      </p:sp>
      <p:sp>
        <p:nvSpPr>
          <p:cNvPr id="8" name="Text Placeholder 7">
            <a:extLst>
              <a:ext uri="{FF2B5EF4-FFF2-40B4-BE49-F238E27FC236}">
                <a16:creationId xmlns:a16="http://schemas.microsoft.com/office/drawing/2014/main" id="{B99E779B-6E32-A39D-24C2-A078B07BBADC}"/>
              </a:ext>
            </a:extLst>
          </p:cNvPr>
          <p:cNvSpPr>
            <a:spLocks noGrp="1"/>
          </p:cNvSpPr>
          <p:nvPr>
            <p:ph type="body" sz="quarter" idx="10"/>
          </p:nvPr>
        </p:nvSpPr>
        <p:spPr/>
        <p:txBody>
          <a:bodyPr/>
          <a:lstStyle/>
          <a:p>
            <a:endParaRPr lang="en-US"/>
          </a:p>
        </p:txBody>
      </p:sp>
      <p:sp>
        <p:nvSpPr>
          <p:cNvPr id="2" name="Slide Number Placeholder 1">
            <a:extLst>
              <a:ext uri="{FF2B5EF4-FFF2-40B4-BE49-F238E27FC236}">
                <a16:creationId xmlns:a16="http://schemas.microsoft.com/office/drawing/2014/main" id="{1373DD1B-4E6A-03B8-E954-2F274321AF20}"/>
              </a:ext>
            </a:extLst>
          </p:cNvPr>
          <p:cNvSpPr>
            <a:spLocks noGrp="1"/>
          </p:cNvSpPr>
          <p:nvPr>
            <p:ph type="sldNum" sz="quarter" idx="4294967295"/>
          </p:nvPr>
        </p:nvSpPr>
        <p:spPr>
          <a:xfrm>
            <a:off x="11782425" y="6519863"/>
            <a:ext cx="409575" cy="3413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BB179-F8D5-C345-885D-36A3B3A51673}" type="slidenum">
              <a:rPr kumimoji="0" lang="en-US" sz="10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93949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0B6750-F63E-0CF4-0D5F-E3B6695AD0A5}"/>
              </a:ext>
            </a:extLst>
          </p:cNvPr>
          <p:cNvSpPr>
            <a:spLocks noGrp="1"/>
          </p:cNvSpPr>
          <p:nvPr>
            <p:ph type="ctrTitle"/>
          </p:nvPr>
        </p:nvSpPr>
        <p:spPr/>
        <p:txBody>
          <a:bodyPr/>
          <a:lstStyle/>
          <a:p>
            <a:r>
              <a:rPr lang="en-US" dirty="0"/>
              <a:t>Appendix</a:t>
            </a:r>
          </a:p>
        </p:txBody>
      </p:sp>
      <p:sp>
        <p:nvSpPr>
          <p:cNvPr id="2" name="Slide Number Placeholder 1">
            <a:extLst>
              <a:ext uri="{FF2B5EF4-FFF2-40B4-BE49-F238E27FC236}">
                <a16:creationId xmlns:a16="http://schemas.microsoft.com/office/drawing/2014/main" id="{1373DD1B-4E6A-03B8-E954-2F274321AF20}"/>
              </a:ext>
            </a:extLst>
          </p:cNvPr>
          <p:cNvSpPr>
            <a:spLocks noGrp="1"/>
          </p:cNvSpPr>
          <p:nvPr>
            <p:ph type="sldNum" sz="quarter" idx="4294967295"/>
          </p:nvPr>
        </p:nvSpPr>
        <p:spPr>
          <a:xfrm>
            <a:off x="11782425" y="6519863"/>
            <a:ext cx="409575" cy="3413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BB179-F8D5-C345-885D-36A3B3A51673}" type="slidenum">
              <a:rPr kumimoji="0" lang="en-US" sz="10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27541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24D218-E353-2223-758B-DACE4AAEC235}"/>
              </a:ext>
            </a:extLst>
          </p:cNvPr>
          <p:cNvSpPr>
            <a:spLocks noGrp="1"/>
          </p:cNvSpPr>
          <p:nvPr>
            <p:ph type="sldNum" sz="quarter" idx="12"/>
          </p:nvPr>
        </p:nvSpPr>
        <p:spPr/>
        <p:txBody>
          <a:bodyPr/>
          <a:lstStyle/>
          <a:p>
            <a:fld id="{9FBBB179-F8D5-C345-885D-36A3B3A51673}" type="slidenum">
              <a:rPr lang="en-US" smtClean="0"/>
              <a:t>47</a:t>
            </a:fld>
            <a:endParaRPr lang="en-US"/>
          </a:p>
        </p:txBody>
      </p:sp>
      <p:sp>
        <p:nvSpPr>
          <p:cNvPr id="15" name="Title 1">
            <a:extLst>
              <a:ext uri="{FF2B5EF4-FFF2-40B4-BE49-F238E27FC236}">
                <a16:creationId xmlns:a16="http://schemas.microsoft.com/office/drawing/2014/main" id="{0DAFE11B-59B7-D150-E4E5-0171ADD577D7}"/>
              </a:ext>
            </a:extLst>
          </p:cNvPr>
          <p:cNvSpPr txBox="1">
            <a:spLocks/>
          </p:cNvSpPr>
          <p:nvPr/>
        </p:nvSpPr>
        <p:spPr>
          <a:xfrm>
            <a:off x="457200" y="649206"/>
            <a:ext cx="9756775" cy="43364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t>Renewable Energy Procurement Options</a:t>
            </a:r>
          </a:p>
        </p:txBody>
      </p:sp>
      <p:sp>
        <p:nvSpPr>
          <p:cNvPr id="16" name="Slide Number Placeholder 4">
            <a:extLst>
              <a:ext uri="{FF2B5EF4-FFF2-40B4-BE49-F238E27FC236}">
                <a16:creationId xmlns:a16="http://schemas.microsoft.com/office/drawing/2014/main" id="{2ADDFC3C-907A-8F2E-5048-41E5874C580D}"/>
              </a:ext>
            </a:extLst>
          </p:cNvPr>
          <p:cNvSpPr txBox="1">
            <a:spLocks/>
          </p:cNvSpPr>
          <p:nvPr/>
        </p:nvSpPr>
        <p:spPr>
          <a:xfrm>
            <a:off x="194132" y="3440799"/>
            <a:ext cx="1404936" cy="323850"/>
          </a:xfrm>
          <a:prstGeom prst="rect">
            <a:avLst/>
          </a:prstGeom>
        </p:spPr>
        <p:txBody>
          <a:bodyPr vert="horz" wrap="none" lIns="0" tIns="0"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47</a:t>
            </a:fld>
            <a:endParaRPr lang="en-US"/>
          </a:p>
        </p:txBody>
      </p:sp>
      <p:graphicFrame>
        <p:nvGraphicFramePr>
          <p:cNvPr id="17" name="Table 16">
            <a:extLst>
              <a:ext uri="{FF2B5EF4-FFF2-40B4-BE49-F238E27FC236}">
                <a16:creationId xmlns:a16="http://schemas.microsoft.com/office/drawing/2014/main" id="{A9274480-DA36-5CE3-0CAB-DDE3DF40307B}"/>
              </a:ext>
            </a:extLst>
          </p:cNvPr>
          <p:cNvGraphicFramePr>
            <a:graphicFrameLocks noGrp="1"/>
          </p:cNvGraphicFramePr>
          <p:nvPr>
            <p:extLst>
              <p:ext uri="{D42A27DB-BD31-4B8C-83A1-F6EECF244321}">
                <p14:modId xmlns:p14="http://schemas.microsoft.com/office/powerpoint/2010/main" val="1398210491"/>
              </p:ext>
            </p:extLst>
          </p:nvPr>
        </p:nvGraphicFramePr>
        <p:xfrm>
          <a:off x="457200" y="1082847"/>
          <a:ext cx="9389345" cy="4997497"/>
        </p:xfrm>
        <a:graphic>
          <a:graphicData uri="http://schemas.openxmlformats.org/drawingml/2006/table">
            <a:tbl>
              <a:tblPr firstRow="1" firstCol="1" bandRow="1">
                <a:tableStyleId>{21E4AEA4-8DFA-4A89-87EB-49C32662AFE0}</a:tableStyleId>
              </a:tblPr>
              <a:tblGrid>
                <a:gridCol w="1650874">
                  <a:extLst>
                    <a:ext uri="{9D8B030D-6E8A-4147-A177-3AD203B41FA5}">
                      <a16:colId xmlns:a16="http://schemas.microsoft.com/office/drawing/2014/main" val="3232131393"/>
                    </a:ext>
                  </a:extLst>
                </a:gridCol>
                <a:gridCol w="1031796">
                  <a:extLst>
                    <a:ext uri="{9D8B030D-6E8A-4147-A177-3AD203B41FA5}">
                      <a16:colId xmlns:a16="http://schemas.microsoft.com/office/drawing/2014/main" val="4033362686"/>
                    </a:ext>
                  </a:extLst>
                </a:gridCol>
                <a:gridCol w="1134976">
                  <a:extLst>
                    <a:ext uri="{9D8B030D-6E8A-4147-A177-3AD203B41FA5}">
                      <a16:colId xmlns:a16="http://schemas.microsoft.com/office/drawing/2014/main" val="3302224210"/>
                    </a:ext>
                  </a:extLst>
                </a:gridCol>
                <a:gridCol w="1238155">
                  <a:extLst>
                    <a:ext uri="{9D8B030D-6E8A-4147-A177-3AD203B41FA5}">
                      <a16:colId xmlns:a16="http://schemas.microsoft.com/office/drawing/2014/main" val="718594511"/>
                    </a:ext>
                  </a:extLst>
                </a:gridCol>
                <a:gridCol w="1857233">
                  <a:extLst>
                    <a:ext uri="{9D8B030D-6E8A-4147-A177-3AD203B41FA5}">
                      <a16:colId xmlns:a16="http://schemas.microsoft.com/office/drawing/2014/main" val="1990509914"/>
                    </a:ext>
                  </a:extLst>
                </a:gridCol>
                <a:gridCol w="1134976">
                  <a:extLst>
                    <a:ext uri="{9D8B030D-6E8A-4147-A177-3AD203B41FA5}">
                      <a16:colId xmlns:a16="http://schemas.microsoft.com/office/drawing/2014/main" val="95180286"/>
                    </a:ext>
                  </a:extLst>
                </a:gridCol>
                <a:gridCol w="1341335">
                  <a:extLst>
                    <a:ext uri="{9D8B030D-6E8A-4147-A177-3AD203B41FA5}">
                      <a16:colId xmlns:a16="http://schemas.microsoft.com/office/drawing/2014/main" val="1869963934"/>
                    </a:ext>
                  </a:extLst>
                </a:gridCol>
              </a:tblGrid>
              <a:tr h="822960">
                <a:tc>
                  <a:txBody>
                    <a:bodyPr/>
                    <a:lstStyle/>
                    <a:p>
                      <a:pPr marL="0" marR="2540" algn="ctr">
                        <a:lnSpc>
                          <a:spcPct val="120000"/>
                        </a:lnSpc>
                        <a:spcBef>
                          <a:spcPts val="0"/>
                        </a:spcBef>
                        <a:spcAft>
                          <a:spcPts val="0"/>
                        </a:spcAft>
                        <a:tabLst>
                          <a:tab pos="5400675" algn="l"/>
                        </a:tabLst>
                      </a:pPr>
                      <a:r>
                        <a:rPr lang="en-US" sz="1200" dirty="0">
                          <a:effectLst/>
                        </a:rPr>
                        <a:t>RE Procurement </a:t>
                      </a:r>
                    </a:p>
                    <a:p>
                      <a:pPr marL="0" marR="2540" algn="ctr">
                        <a:lnSpc>
                          <a:spcPct val="120000"/>
                        </a:lnSpc>
                        <a:spcBef>
                          <a:spcPts val="0"/>
                        </a:spcBef>
                        <a:spcAft>
                          <a:spcPts val="0"/>
                        </a:spcAft>
                        <a:tabLst>
                          <a:tab pos="5400675" algn="l"/>
                        </a:tabLst>
                      </a:pPr>
                      <a:r>
                        <a:rPr lang="en-US" sz="1200" dirty="0">
                          <a:effectLst/>
                        </a:rPr>
                        <a:t>Opportunity</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r>
                        <a:rPr lang="en-US" sz="1200">
                          <a:effectLst/>
                        </a:rPr>
                        <a:t>Time Horizon </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r>
                        <a:rPr lang="en-US" sz="1200">
                          <a:effectLst/>
                        </a:rPr>
                        <a:t>Level of Effort / Risk</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r>
                        <a:rPr lang="en-US" sz="1200">
                          <a:effectLst/>
                        </a:rPr>
                        <a:t>Financial Impacts</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r>
                        <a:rPr lang="en-US" sz="1200">
                          <a:effectLst/>
                        </a:rPr>
                        <a:t>Environmental Benefit</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r>
                        <a:rPr lang="en-US" sz="1200">
                          <a:effectLst/>
                        </a:rPr>
                        <a:t>Local Benefit</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r>
                        <a:rPr lang="en-US" sz="1200">
                          <a:effectLst/>
                        </a:rPr>
                        <a:t>Electric Grid Benefit</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55225" marR="55225" marT="0" marB="0" anchor="ctr"/>
                </a:tc>
                <a:extLst>
                  <a:ext uri="{0D108BD9-81ED-4DB2-BD59-A6C34878D82A}">
                    <a16:rowId xmlns:a16="http://schemas.microsoft.com/office/drawing/2014/main" val="94142660"/>
                  </a:ext>
                </a:extLst>
              </a:tr>
              <a:tr h="228600">
                <a:tc gridSpan="7">
                  <a:txBody>
                    <a:bodyPr/>
                    <a:lstStyle/>
                    <a:p>
                      <a:pPr marL="0" marR="2540" algn="just">
                        <a:lnSpc>
                          <a:spcPct val="120000"/>
                        </a:lnSpc>
                        <a:spcBef>
                          <a:spcPts val="0"/>
                        </a:spcBef>
                        <a:spcAft>
                          <a:spcPts val="0"/>
                        </a:spcAft>
                        <a:tabLst>
                          <a:tab pos="5400675" algn="l"/>
                        </a:tabLst>
                      </a:pPr>
                      <a:r>
                        <a:rPr lang="en-US" sz="1100" b="1">
                          <a:solidFill>
                            <a:srgbClr val="1E242B"/>
                          </a:solidFill>
                          <a:effectLst/>
                        </a:rPr>
                        <a:t>Utility Purchasing Options</a:t>
                      </a:r>
                      <a:endParaRPr lang="en-US" sz="1100" b="1">
                        <a:solidFill>
                          <a:srgbClr val="1E242B"/>
                        </a:solidFill>
                        <a:effectLst/>
                        <a:latin typeface="Arial" panose="020B0604020202020204" pitchFamily="34" charset="0"/>
                        <a:ea typeface="MS Mincho" panose="02020609040205080304" pitchFamily="49" charset="-128"/>
                        <a:cs typeface="Arial" panose="020B0604020202020204" pitchFamily="34" charset="0"/>
                      </a:endParaRPr>
                    </a:p>
                  </a:txBody>
                  <a:tcPr marL="55225" marR="55225" marT="0" marB="0" anchor="ctr">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02967075"/>
                  </a:ext>
                </a:extLst>
              </a:tr>
              <a:tr h="508576">
                <a:tc>
                  <a:txBody>
                    <a:bodyPr/>
                    <a:lstStyle/>
                    <a:p>
                      <a:pPr marL="0" marR="2540" algn="l">
                        <a:lnSpc>
                          <a:spcPct val="120000"/>
                        </a:lnSpc>
                        <a:spcBef>
                          <a:spcPts val="0"/>
                        </a:spcBef>
                        <a:spcAft>
                          <a:spcPts val="0"/>
                        </a:spcAft>
                        <a:tabLst>
                          <a:tab pos="5400675" algn="l"/>
                        </a:tabLst>
                      </a:pPr>
                      <a:r>
                        <a:rPr lang="en-US" sz="1100" b="1">
                          <a:solidFill>
                            <a:schemeClr val="bg1"/>
                          </a:solidFill>
                          <a:effectLst/>
                          <a:latin typeface="+mn-lt"/>
                        </a:rPr>
                        <a:t>Green Tariffs</a:t>
                      </a:r>
                      <a:endParaRPr lang="en-US" sz="1100" b="1">
                        <a:solidFill>
                          <a:schemeClr val="bg1"/>
                        </a:solidFill>
                        <a:effectLst/>
                        <a:latin typeface="+mn-lt"/>
                        <a:ea typeface="MS Mincho" panose="02020609040205080304" pitchFamily="49" charset="-128"/>
                        <a:cs typeface="Arial" panose="020B0604020202020204" pitchFamily="34" charset="0"/>
                      </a:endParaRPr>
                    </a:p>
                  </a:txBody>
                  <a:tcPr marL="55225" marR="55225" marT="0" marB="0" anchor="ctr">
                    <a:solidFill>
                      <a:schemeClr val="accent2"/>
                    </a:solidFill>
                  </a:tcPr>
                </a:tc>
                <a:tc>
                  <a:txBody>
                    <a:bodyPr/>
                    <a:lstStyle/>
                    <a:p>
                      <a:pPr marL="0" marR="2540" algn="just">
                        <a:lnSpc>
                          <a:spcPct val="120000"/>
                        </a:lnSpc>
                        <a:spcBef>
                          <a:spcPts val="0"/>
                        </a:spcBef>
                        <a:spcAft>
                          <a:spcPts val="0"/>
                        </a:spcAft>
                        <a:tabLst>
                          <a:tab pos="5400675" algn="l"/>
                        </a:tabLst>
                      </a:pPr>
                      <a:r>
                        <a:rPr lang="en-US" sz="1100" b="0">
                          <a:solidFill>
                            <a:srgbClr val="1E242B"/>
                          </a:solidFill>
                          <a:effectLst/>
                          <a:latin typeface="+mn-lt"/>
                        </a:rPr>
                        <a:t>Near-term</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just">
                        <a:lnSpc>
                          <a:spcPct val="120000"/>
                        </a:lnSpc>
                        <a:spcBef>
                          <a:spcPts val="0"/>
                        </a:spcBef>
                        <a:spcAft>
                          <a:spcPts val="0"/>
                        </a:spcAft>
                        <a:tabLst>
                          <a:tab pos="5400675" algn="l"/>
                        </a:tabLst>
                      </a:pPr>
                      <a:r>
                        <a:rPr lang="en-US" sz="1100" b="0">
                          <a:solidFill>
                            <a:srgbClr val="1E242B"/>
                          </a:solidFill>
                          <a:effectLst/>
                          <a:latin typeface="+mn-lt"/>
                        </a:rPr>
                        <a:t>Low</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r>
                        <a:rPr lang="en-US" sz="1100" b="0">
                          <a:solidFill>
                            <a:srgbClr val="1E242B"/>
                          </a:solidFill>
                          <a:effectLst/>
                          <a:latin typeface="+mn-lt"/>
                        </a:rPr>
                        <a:t>$$$ </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extLst>
                  <a:ext uri="{0D108BD9-81ED-4DB2-BD59-A6C34878D82A}">
                    <a16:rowId xmlns:a16="http://schemas.microsoft.com/office/drawing/2014/main" val="877423009"/>
                  </a:ext>
                </a:extLst>
              </a:tr>
              <a:tr h="351600">
                <a:tc>
                  <a:txBody>
                    <a:bodyPr/>
                    <a:lstStyle/>
                    <a:p>
                      <a:pPr marL="0" marR="2540" algn="l">
                        <a:lnSpc>
                          <a:spcPct val="120000"/>
                        </a:lnSpc>
                        <a:spcBef>
                          <a:spcPts val="0"/>
                        </a:spcBef>
                        <a:spcAft>
                          <a:spcPts val="0"/>
                        </a:spcAft>
                        <a:tabLst>
                          <a:tab pos="5400675" algn="l"/>
                        </a:tabLst>
                      </a:pPr>
                      <a:r>
                        <a:rPr lang="en-US" sz="1100" b="1">
                          <a:solidFill>
                            <a:schemeClr val="bg1"/>
                          </a:solidFill>
                          <a:effectLst/>
                          <a:latin typeface="+mn-lt"/>
                        </a:rPr>
                        <a:t>Sleeved PPAs</a:t>
                      </a:r>
                      <a:endParaRPr lang="en-US" sz="1100" b="1">
                        <a:solidFill>
                          <a:schemeClr val="bg1"/>
                        </a:solidFill>
                        <a:effectLst/>
                        <a:latin typeface="+mn-lt"/>
                        <a:ea typeface="MS Mincho" panose="02020609040205080304" pitchFamily="49" charset="-128"/>
                        <a:cs typeface="Arial" panose="020B0604020202020204" pitchFamily="34" charset="0"/>
                      </a:endParaRPr>
                    </a:p>
                  </a:txBody>
                  <a:tcPr marL="55225" marR="55225" marT="0" marB="0" anchor="ctr">
                    <a:solidFill>
                      <a:schemeClr val="accent2"/>
                    </a:solidFill>
                  </a:tcPr>
                </a:tc>
                <a:tc>
                  <a:txBody>
                    <a:bodyPr/>
                    <a:lstStyle/>
                    <a:p>
                      <a:pPr marL="0" marR="2540" algn="just">
                        <a:lnSpc>
                          <a:spcPct val="120000"/>
                        </a:lnSpc>
                        <a:spcBef>
                          <a:spcPts val="0"/>
                        </a:spcBef>
                        <a:spcAft>
                          <a:spcPts val="0"/>
                        </a:spcAft>
                        <a:tabLst>
                          <a:tab pos="5400675" algn="l"/>
                        </a:tabLst>
                      </a:pPr>
                      <a:r>
                        <a:rPr lang="en-US" sz="1100" b="0">
                          <a:solidFill>
                            <a:srgbClr val="1E242B"/>
                          </a:solidFill>
                          <a:effectLst/>
                          <a:latin typeface="+mn-lt"/>
                        </a:rPr>
                        <a:t>Long-term</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just">
                        <a:lnSpc>
                          <a:spcPct val="120000"/>
                        </a:lnSpc>
                        <a:spcBef>
                          <a:spcPts val="0"/>
                        </a:spcBef>
                        <a:spcAft>
                          <a:spcPts val="0"/>
                        </a:spcAft>
                        <a:tabLst>
                          <a:tab pos="5400675" algn="l"/>
                        </a:tabLst>
                      </a:pPr>
                      <a:r>
                        <a:rPr lang="en-US" sz="1100" b="0">
                          <a:solidFill>
                            <a:srgbClr val="1E242B"/>
                          </a:solidFill>
                          <a:effectLst/>
                          <a:latin typeface="+mn-lt"/>
                        </a:rPr>
                        <a:t>Low</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r>
                        <a:rPr lang="en-US" sz="1100" b="0">
                          <a:solidFill>
                            <a:srgbClr val="1E242B"/>
                          </a:solidFill>
                          <a:effectLst/>
                          <a:latin typeface="+mn-lt"/>
                        </a:rPr>
                        <a:t>$</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extLst>
                  <a:ext uri="{0D108BD9-81ED-4DB2-BD59-A6C34878D82A}">
                    <a16:rowId xmlns:a16="http://schemas.microsoft.com/office/drawing/2014/main" val="1672125803"/>
                  </a:ext>
                </a:extLst>
              </a:tr>
              <a:tr h="228600">
                <a:tc gridSpan="7">
                  <a:txBody>
                    <a:bodyPr/>
                    <a:lstStyle/>
                    <a:p>
                      <a:pPr marL="0" marR="2540" algn="l" defTabSz="914400" rtl="0" eaLnBrk="1" latinLnBrk="0" hangingPunct="1">
                        <a:lnSpc>
                          <a:spcPct val="120000"/>
                        </a:lnSpc>
                        <a:spcBef>
                          <a:spcPts val="0"/>
                        </a:spcBef>
                        <a:spcAft>
                          <a:spcPts val="0"/>
                        </a:spcAft>
                        <a:tabLst>
                          <a:tab pos="5400675" algn="l"/>
                        </a:tabLst>
                      </a:pPr>
                      <a:r>
                        <a:rPr lang="en-US" sz="1100" b="1" kern="1200">
                          <a:solidFill>
                            <a:srgbClr val="1E242B"/>
                          </a:solidFill>
                          <a:effectLst/>
                          <a:latin typeface="+mn-lt"/>
                          <a:ea typeface="+mn-ea"/>
                          <a:cs typeface="+mn-cs"/>
                        </a:rPr>
                        <a:t>Large-Scale Direct Contract Options</a:t>
                      </a:r>
                    </a:p>
                  </a:txBody>
                  <a:tcPr marL="55225" marR="55225" marT="0" marB="0" anchor="ctr">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1067983"/>
                  </a:ext>
                </a:extLst>
              </a:tr>
              <a:tr h="548640">
                <a:tc>
                  <a:txBody>
                    <a:bodyPr/>
                    <a:lstStyle/>
                    <a:p>
                      <a:pPr marL="0" marR="2540" algn="l">
                        <a:lnSpc>
                          <a:spcPct val="120000"/>
                        </a:lnSpc>
                        <a:spcBef>
                          <a:spcPts val="0"/>
                        </a:spcBef>
                        <a:spcAft>
                          <a:spcPts val="0"/>
                        </a:spcAft>
                        <a:tabLst>
                          <a:tab pos="5400675" algn="l"/>
                        </a:tabLst>
                      </a:pPr>
                      <a:r>
                        <a:rPr lang="en-US" sz="1100" b="1">
                          <a:solidFill>
                            <a:schemeClr val="bg1"/>
                          </a:solidFill>
                          <a:effectLst/>
                          <a:latin typeface="+mn-lt"/>
                        </a:rPr>
                        <a:t>Attribute Purchase Agreement</a:t>
                      </a:r>
                      <a:endParaRPr lang="en-US" sz="1100" b="1">
                        <a:solidFill>
                          <a:schemeClr val="bg1"/>
                        </a:solidFill>
                        <a:effectLst/>
                        <a:latin typeface="+mn-lt"/>
                        <a:ea typeface="MS Mincho" panose="02020609040205080304" pitchFamily="49" charset="-128"/>
                        <a:cs typeface="Arial" panose="020B0604020202020204" pitchFamily="34" charset="0"/>
                      </a:endParaRPr>
                    </a:p>
                  </a:txBody>
                  <a:tcPr marL="55225" marR="55225" marT="0" marB="0" anchor="ctr">
                    <a:solidFill>
                      <a:schemeClr val="accent2"/>
                    </a:solidFill>
                  </a:tcPr>
                </a:tc>
                <a:tc>
                  <a:txBody>
                    <a:bodyPr/>
                    <a:lstStyle/>
                    <a:p>
                      <a:pPr marL="0" marR="2540" algn="just">
                        <a:lnSpc>
                          <a:spcPct val="120000"/>
                        </a:lnSpc>
                        <a:spcBef>
                          <a:spcPts val="0"/>
                        </a:spcBef>
                        <a:spcAft>
                          <a:spcPts val="0"/>
                        </a:spcAft>
                        <a:tabLst>
                          <a:tab pos="5400675" algn="l"/>
                        </a:tabLst>
                      </a:pPr>
                      <a:r>
                        <a:rPr lang="en-US" sz="1100" b="0">
                          <a:solidFill>
                            <a:srgbClr val="1E242B"/>
                          </a:solidFill>
                          <a:effectLst/>
                          <a:latin typeface="+mn-lt"/>
                        </a:rPr>
                        <a:t>Medium-term</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just">
                        <a:lnSpc>
                          <a:spcPct val="120000"/>
                        </a:lnSpc>
                        <a:spcBef>
                          <a:spcPts val="0"/>
                        </a:spcBef>
                        <a:spcAft>
                          <a:spcPts val="0"/>
                        </a:spcAft>
                        <a:tabLst>
                          <a:tab pos="5400675" algn="l"/>
                        </a:tabLst>
                      </a:pPr>
                      <a:r>
                        <a:rPr lang="en-US" sz="1100" b="0">
                          <a:solidFill>
                            <a:srgbClr val="1E242B"/>
                          </a:solidFill>
                          <a:effectLst/>
                          <a:latin typeface="+mn-lt"/>
                        </a:rPr>
                        <a:t>Medium</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r>
                        <a:rPr lang="en-US" sz="1100" b="0">
                          <a:solidFill>
                            <a:srgbClr val="1E242B"/>
                          </a:solidFill>
                          <a:effectLst/>
                          <a:latin typeface="+mn-lt"/>
                        </a:rPr>
                        <a:t>$$$</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extLst>
                  <a:ext uri="{0D108BD9-81ED-4DB2-BD59-A6C34878D82A}">
                    <a16:rowId xmlns:a16="http://schemas.microsoft.com/office/drawing/2014/main" val="3155941335"/>
                  </a:ext>
                </a:extLst>
              </a:tr>
              <a:tr h="683465">
                <a:tc>
                  <a:txBody>
                    <a:bodyPr/>
                    <a:lstStyle/>
                    <a:p>
                      <a:pPr marL="0" marR="2540" algn="l">
                        <a:lnSpc>
                          <a:spcPct val="120000"/>
                        </a:lnSpc>
                        <a:spcBef>
                          <a:spcPts val="0"/>
                        </a:spcBef>
                        <a:spcAft>
                          <a:spcPts val="0"/>
                        </a:spcAft>
                        <a:tabLst>
                          <a:tab pos="5400675" algn="l"/>
                        </a:tabLst>
                      </a:pPr>
                      <a:r>
                        <a:rPr lang="en-US" sz="1100" b="1">
                          <a:solidFill>
                            <a:schemeClr val="bg1"/>
                          </a:solidFill>
                          <a:effectLst/>
                          <a:latin typeface="+mn-lt"/>
                        </a:rPr>
                        <a:t>Virtual Power Purchase Agreements (</a:t>
                      </a:r>
                      <a:r>
                        <a:rPr lang="en-US" sz="1100" b="1" err="1">
                          <a:solidFill>
                            <a:schemeClr val="bg1"/>
                          </a:solidFill>
                          <a:effectLst/>
                          <a:latin typeface="+mn-lt"/>
                        </a:rPr>
                        <a:t>vPPA</a:t>
                      </a:r>
                      <a:r>
                        <a:rPr lang="en-US" sz="1100" b="1">
                          <a:solidFill>
                            <a:schemeClr val="bg1"/>
                          </a:solidFill>
                          <a:effectLst/>
                          <a:latin typeface="+mn-lt"/>
                        </a:rPr>
                        <a:t>)</a:t>
                      </a:r>
                      <a:endParaRPr lang="en-US" sz="1100" b="1">
                        <a:solidFill>
                          <a:schemeClr val="bg1"/>
                        </a:solidFill>
                        <a:effectLst/>
                        <a:latin typeface="+mn-lt"/>
                        <a:ea typeface="MS Mincho" panose="02020609040205080304" pitchFamily="49" charset="-128"/>
                        <a:cs typeface="Arial" panose="020B0604020202020204" pitchFamily="34" charset="0"/>
                      </a:endParaRPr>
                    </a:p>
                  </a:txBody>
                  <a:tcPr marL="55225" marR="55225" marT="0" marB="0" anchor="ctr">
                    <a:solidFill>
                      <a:schemeClr val="accent2"/>
                    </a:solidFill>
                  </a:tcPr>
                </a:tc>
                <a:tc>
                  <a:txBody>
                    <a:bodyPr/>
                    <a:lstStyle/>
                    <a:p>
                      <a:pPr marL="0" marR="2540" algn="just">
                        <a:lnSpc>
                          <a:spcPct val="120000"/>
                        </a:lnSpc>
                        <a:spcBef>
                          <a:spcPts val="0"/>
                        </a:spcBef>
                        <a:spcAft>
                          <a:spcPts val="0"/>
                        </a:spcAft>
                        <a:tabLst>
                          <a:tab pos="5400675" algn="l"/>
                        </a:tabLst>
                      </a:pPr>
                      <a:r>
                        <a:rPr lang="en-US" sz="1100" b="0">
                          <a:solidFill>
                            <a:srgbClr val="1E242B"/>
                          </a:solidFill>
                          <a:effectLst/>
                          <a:latin typeface="+mn-lt"/>
                        </a:rPr>
                        <a:t>Long-term</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just">
                        <a:lnSpc>
                          <a:spcPct val="120000"/>
                        </a:lnSpc>
                        <a:spcBef>
                          <a:spcPts val="0"/>
                        </a:spcBef>
                        <a:spcAft>
                          <a:spcPts val="0"/>
                        </a:spcAft>
                        <a:tabLst>
                          <a:tab pos="5400675" algn="l"/>
                        </a:tabLst>
                      </a:pPr>
                      <a:r>
                        <a:rPr lang="en-US" sz="1100" b="0">
                          <a:solidFill>
                            <a:srgbClr val="1E242B"/>
                          </a:solidFill>
                          <a:effectLst/>
                          <a:latin typeface="+mn-lt"/>
                        </a:rPr>
                        <a:t>Medium</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r>
                        <a:rPr lang="en-US" sz="1100" b="0">
                          <a:solidFill>
                            <a:srgbClr val="1E242B"/>
                          </a:solidFill>
                          <a:effectLst/>
                          <a:latin typeface="+mn-lt"/>
                        </a:rPr>
                        <a:t>$</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extLst>
                  <a:ext uri="{0D108BD9-81ED-4DB2-BD59-A6C34878D82A}">
                    <a16:rowId xmlns:a16="http://schemas.microsoft.com/office/drawing/2014/main" val="4282487809"/>
                  </a:ext>
                </a:extLst>
              </a:tr>
              <a:tr h="333465">
                <a:tc>
                  <a:txBody>
                    <a:bodyPr/>
                    <a:lstStyle/>
                    <a:p>
                      <a:pPr marL="0" marR="2540" algn="l">
                        <a:lnSpc>
                          <a:spcPct val="120000"/>
                        </a:lnSpc>
                        <a:spcBef>
                          <a:spcPts val="0"/>
                        </a:spcBef>
                        <a:spcAft>
                          <a:spcPts val="0"/>
                        </a:spcAft>
                        <a:tabLst>
                          <a:tab pos="5400675" algn="l"/>
                        </a:tabLst>
                      </a:pPr>
                      <a:r>
                        <a:rPr lang="en-US" sz="1100" b="1">
                          <a:solidFill>
                            <a:schemeClr val="bg1"/>
                          </a:solidFill>
                          <a:effectLst/>
                          <a:latin typeface="+mn-lt"/>
                        </a:rPr>
                        <a:t>Physical PPAs</a:t>
                      </a:r>
                      <a:endParaRPr lang="en-US" sz="1100" b="1">
                        <a:solidFill>
                          <a:schemeClr val="bg1"/>
                        </a:solidFill>
                        <a:effectLst/>
                        <a:latin typeface="+mn-lt"/>
                        <a:ea typeface="MS Mincho" panose="02020609040205080304" pitchFamily="49" charset="-128"/>
                        <a:cs typeface="Arial" panose="020B0604020202020204" pitchFamily="34" charset="0"/>
                      </a:endParaRPr>
                    </a:p>
                  </a:txBody>
                  <a:tcPr marL="55225" marR="55225" marT="0" marB="0" anchor="ctr">
                    <a:solidFill>
                      <a:schemeClr val="accent2"/>
                    </a:solidFill>
                  </a:tcPr>
                </a:tc>
                <a:tc>
                  <a:txBody>
                    <a:bodyPr/>
                    <a:lstStyle/>
                    <a:p>
                      <a:pPr marL="0" marR="2540" algn="just">
                        <a:lnSpc>
                          <a:spcPct val="120000"/>
                        </a:lnSpc>
                        <a:spcBef>
                          <a:spcPts val="0"/>
                        </a:spcBef>
                        <a:spcAft>
                          <a:spcPts val="0"/>
                        </a:spcAft>
                        <a:tabLst>
                          <a:tab pos="5400675" algn="l"/>
                        </a:tabLst>
                      </a:pPr>
                      <a:r>
                        <a:rPr lang="en-US" sz="1100" b="0">
                          <a:solidFill>
                            <a:srgbClr val="1E242B"/>
                          </a:solidFill>
                          <a:effectLst/>
                          <a:latin typeface="+mn-lt"/>
                        </a:rPr>
                        <a:t>Long-term</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just">
                        <a:lnSpc>
                          <a:spcPct val="120000"/>
                        </a:lnSpc>
                        <a:spcBef>
                          <a:spcPts val="0"/>
                        </a:spcBef>
                        <a:spcAft>
                          <a:spcPts val="0"/>
                        </a:spcAft>
                        <a:tabLst>
                          <a:tab pos="5400675" algn="l"/>
                        </a:tabLst>
                      </a:pPr>
                      <a:r>
                        <a:rPr lang="en-US" sz="1100" b="0">
                          <a:solidFill>
                            <a:srgbClr val="1E242B"/>
                          </a:solidFill>
                          <a:effectLst/>
                          <a:latin typeface="+mn-lt"/>
                        </a:rPr>
                        <a:t>High</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r>
                        <a:rPr lang="en-US" sz="1100" b="0">
                          <a:solidFill>
                            <a:srgbClr val="1E242B"/>
                          </a:solidFill>
                          <a:effectLst/>
                          <a:latin typeface="+mn-lt"/>
                        </a:rPr>
                        <a:t>$$</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extLst>
                  <a:ext uri="{0D108BD9-81ED-4DB2-BD59-A6C34878D82A}">
                    <a16:rowId xmlns:a16="http://schemas.microsoft.com/office/drawing/2014/main" val="1294262154"/>
                  </a:ext>
                </a:extLst>
              </a:tr>
              <a:tr h="228600">
                <a:tc gridSpan="7">
                  <a:txBody>
                    <a:bodyPr/>
                    <a:lstStyle/>
                    <a:p>
                      <a:pPr marL="0" marR="2540" algn="l" defTabSz="914400" rtl="0" eaLnBrk="1" latinLnBrk="0" hangingPunct="1">
                        <a:lnSpc>
                          <a:spcPct val="120000"/>
                        </a:lnSpc>
                        <a:spcBef>
                          <a:spcPts val="0"/>
                        </a:spcBef>
                        <a:spcAft>
                          <a:spcPts val="0"/>
                        </a:spcAft>
                        <a:tabLst>
                          <a:tab pos="5400675" algn="l"/>
                        </a:tabLst>
                      </a:pPr>
                      <a:r>
                        <a:rPr lang="en-US" sz="1100" b="1" kern="1200">
                          <a:solidFill>
                            <a:srgbClr val="1E242B"/>
                          </a:solidFill>
                          <a:effectLst/>
                          <a:latin typeface="+mn-lt"/>
                          <a:ea typeface="+mn-ea"/>
                          <a:cs typeface="+mn-cs"/>
                        </a:rPr>
                        <a:t>On-Site Energy Resources</a:t>
                      </a:r>
                    </a:p>
                  </a:txBody>
                  <a:tcPr marL="55225" marR="55225" marT="0" marB="0" anchor="ctr">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42304091"/>
                  </a:ext>
                </a:extLst>
              </a:tr>
              <a:tr h="285751">
                <a:tc>
                  <a:txBody>
                    <a:bodyPr/>
                    <a:lstStyle/>
                    <a:p>
                      <a:pPr marL="0" marR="2540" algn="l">
                        <a:lnSpc>
                          <a:spcPct val="120000"/>
                        </a:lnSpc>
                        <a:spcBef>
                          <a:spcPts val="0"/>
                        </a:spcBef>
                        <a:spcAft>
                          <a:spcPts val="0"/>
                        </a:spcAft>
                        <a:tabLst>
                          <a:tab pos="5400675" algn="l"/>
                        </a:tabLst>
                      </a:pPr>
                      <a:r>
                        <a:rPr lang="en-US" sz="1100" b="1">
                          <a:solidFill>
                            <a:schemeClr val="bg1"/>
                          </a:solidFill>
                          <a:effectLst/>
                          <a:latin typeface="+mn-lt"/>
                        </a:rPr>
                        <a:t>Solar PV</a:t>
                      </a:r>
                      <a:endParaRPr lang="en-US" sz="1100" b="1">
                        <a:solidFill>
                          <a:schemeClr val="bg1"/>
                        </a:solidFill>
                        <a:effectLst/>
                        <a:latin typeface="+mn-lt"/>
                        <a:ea typeface="MS Mincho" panose="02020609040205080304" pitchFamily="49" charset="-128"/>
                        <a:cs typeface="Arial" panose="020B0604020202020204" pitchFamily="34" charset="0"/>
                      </a:endParaRPr>
                    </a:p>
                  </a:txBody>
                  <a:tcPr marL="55225" marR="55225" marT="0" marB="0" anchor="ctr">
                    <a:solidFill>
                      <a:schemeClr val="accent2"/>
                    </a:solidFill>
                  </a:tcPr>
                </a:tc>
                <a:tc>
                  <a:txBody>
                    <a:bodyPr/>
                    <a:lstStyle/>
                    <a:p>
                      <a:pPr marL="0" marR="2540" algn="just">
                        <a:lnSpc>
                          <a:spcPct val="120000"/>
                        </a:lnSpc>
                        <a:spcBef>
                          <a:spcPts val="0"/>
                        </a:spcBef>
                        <a:spcAft>
                          <a:spcPts val="0"/>
                        </a:spcAft>
                        <a:tabLst>
                          <a:tab pos="5400675" algn="l"/>
                        </a:tabLst>
                      </a:pPr>
                      <a:r>
                        <a:rPr lang="en-US" sz="1100" b="0">
                          <a:solidFill>
                            <a:srgbClr val="1E242B"/>
                          </a:solidFill>
                          <a:effectLst/>
                          <a:latin typeface="+mn-lt"/>
                        </a:rPr>
                        <a:t>Long-term</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just">
                        <a:lnSpc>
                          <a:spcPct val="120000"/>
                        </a:lnSpc>
                        <a:spcBef>
                          <a:spcPts val="0"/>
                        </a:spcBef>
                        <a:spcAft>
                          <a:spcPts val="0"/>
                        </a:spcAft>
                        <a:tabLst>
                          <a:tab pos="5400675" algn="l"/>
                        </a:tabLst>
                      </a:pPr>
                      <a:r>
                        <a:rPr lang="en-US" sz="1100" b="0">
                          <a:solidFill>
                            <a:srgbClr val="1E242B"/>
                          </a:solidFill>
                          <a:effectLst/>
                          <a:latin typeface="+mn-lt"/>
                        </a:rPr>
                        <a:t>Medium</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r>
                        <a:rPr lang="en-US" sz="1100" b="0">
                          <a:solidFill>
                            <a:srgbClr val="1E242B"/>
                          </a:solidFill>
                          <a:effectLst/>
                          <a:latin typeface="+mn-lt"/>
                        </a:rPr>
                        <a:t>$$$$</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extLst>
                  <a:ext uri="{0D108BD9-81ED-4DB2-BD59-A6C34878D82A}">
                    <a16:rowId xmlns:a16="http://schemas.microsoft.com/office/drawing/2014/main" val="2301065711"/>
                  </a:ext>
                </a:extLst>
              </a:tr>
              <a:tr h="228600">
                <a:tc gridSpan="7">
                  <a:txBody>
                    <a:bodyPr/>
                    <a:lstStyle/>
                    <a:p>
                      <a:pPr marL="0" marR="2540" algn="l" defTabSz="914400" rtl="0" eaLnBrk="1" latinLnBrk="0" hangingPunct="1">
                        <a:lnSpc>
                          <a:spcPct val="120000"/>
                        </a:lnSpc>
                        <a:spcBef>
                          <a:spcPts val="0"/>
                        </a:spcBef>
                        <a:spcAft>
                          <a:spcPts val="0"/>
                        </a:spcAft>
                        <a:tabLst>
                          <a:tab pos="5400675" algn="l"/>
                        </a:tabLst>
                      </a:pPr>
                      <a:r>
                        <a:rPr lang="en-US" sz="1100" b="1" kern="1200">
                          <a:solidFill>
                            <a:srgbClr val="1E242B"/>
                          </a:solidFill>
                          <a:effectLst/>
                          <a:latin typeface="+mn-lt"/>
                          <a:ea typeface="+mn-ea"/>
                          <a:cs typeface="+mn-cs"/>
                        </a:rPr>
                        <a:t>Unbundled RECs</a:t>
                      </a:r>
                    </a:p>
                  </a:txBody>
                  <a:tcPr marL="55225" marR="55225" marT="0" marB="0" anchor="ctr">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88415511"/>
                  </a:ext>
                </a:extLst>
              </a:tr>
              <a:tr h="548640">
                <a:tc>
                  <a:txBody>
                    <a:bodyPr/>
                    <a:lstStyle/>
                    <a:p>
                      <a:pPr marL="0" marR="2540" algn="l">
                        <a:lnSpc>
                          <a:spcPct val="120000"/>
                        </a:lnSpc>
                        <a:spcBef>
                          <a:spcPts val="0"/>
                        </a:spcBef>
                        <a:spcAft>
                          <a:spcPts val="0"/>
                        </a:spcAft>
                        <a:tabLst>
                          <a:tab pos="5400675" algn="l"/>
                        </a:tabLst>
                      </a:pPr>
                      <a:r>
                        <a:rPr lang="en-US" sz="1100" b="1">
                          <a:solidFill>
                            <a:schemeClr val="bg1"/>
                          </a:solidFill>
                          <a:effectLst/>
                          <a:latin typeface="+mn-lt"/>
                        </a:rPr>
                        <a:t>Renewable Energy Certificates (REC)</a:t>
                      </a:r>
                      <a:endParaRPr lang="en-US" sz="1100" b="1">
                        <a:solidFill>
                          <a:schemeClr val="bg1"/>
                        </a:solidFill>
                        <a:effectLst/>
                        <a:latin typeface="+mn-lt"/>
                        <a:ea typeface="MS Mincho" panose="02020609040205080304" pitchFamily="49" charset="-128"/>
                        <a:cs typeface="Arial" panose="020B0604020202020204" pitchFamily="34" charset="0"/>
                      </a:endParaRPr>
                    </a:p>
                  </a:txBody>
                  <a:tcPr marL="55225" marR="55225" marT="0" marB="0" anchor="ctr">
                    <a:solidFill>
                      <a:schemeClr val="accent2"/>
                    </a:solidFill>
                  </a:tcPr>
                </a:tc>
                <a:tc>
                  <a:txBody>
                    <a:bodyPr/>
                    <a:lstStyle/>
                    <a:p>
                      <a:pPr marL="0" marR="2540" algn="just">
                        <a:lnSpc>
                          <a:spcPct val="120000"/>
                        </a:lnSpc>
                        <a:spcBef>
                          <a:spcPts val="0"/>
                        </a:spcBef>
                        <a:spcAft>
                          <a:spcPts val="0"/>
                        </a:spcAft>
                        <a:tabLst>
                          <a:tab pos="5400675" algn="l"/>
                        </a:tabLst>
                      </a:pPr>
                      <a:r>
                        <a:rPr lang="en-US" sz="1100" b="0">
                          <a:solidFill>
                            <a:srgbClr val="1E242B"/>
                          </a:solidFill>
                          <a:effectLst/>
                          <a:latin typeface="+mn-lt"/>
                        </a:rPr>
                        <a:t>Near-term</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just">
                        <a:lnSpc>
                          <a:spcPct val="120000"/>
                        </a:lnSpc>
                        <a:spcBef>
                          <a:spcPts val="0"/>
                        </a:spcBef>
                        <a:spcAft>
                          <a:spcPts val="0"/>
                        </a:spcAft>
                        <a:tabLst>
                          <a:tab pos="5400675" algn="l"/>
                        </a:tabLst>
                      </a:pPr>
                      <a:r>
                        <a:rPr lang="en-US" sz="1100" b="0">
                          <a:solidFill>
                            <a:srgbClr val="1E242B"/>
                          </a:solidFill>
                          <a:effectLst/>
                          <a:latin typeface="+mn-lt"/>
                        </a:rPr>
                        <a:t>Low</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r>
                        <a:rPr lang="en-US" sz="1100" b="0">
                          <a:solidFill>
                            <a:srgbClr val="1E242B"/>
                          </a:solidFill>
                          <a:effectLst/>
                          <a:latin typeface="+mn-lt"/>
                        </a:rPr>
                        <a:t>$$</a:t>
                      </a:r>
                      <a:endParaRPr lang="en-US" sz="1100" b="0">
                        <a:solidFill>
                          <a:srgbClr val="1E242B"/>
                        </a:solidFill>
                        <a:effectLst/>
                        <a:latin typeface="+mn-lt"/>
                        <a:ea typeface="MS Mincho" panose="02020609040205080304" pitchFamily="49" charset="-128"/>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tc>
                  <a:txBody>
                    <a:bodyPr/>
                    <a:lstStyle/>
                    <a:p>
                      <a:pPr marL="0" marR="2540" algn="ctr">
                        <a:lnSpc>
                          <a:spcPct val="120000"/>
                        </a:lnSpc>
                        <a:spcBef>
                          <a:spcPts val="0"/>
                        </a:spcBef>
                        <a:spcAft>
                          <a:spcPts val="0"/>
                        </a:spcAft>
                        <a:tabLst>
                          <a:tab pos="5400675" algn="l"/>
                        </a:tabLst>
                      </a:pPr>
                      <a:endParaRPr lang="en-US" sz="1100" b="0" dirty="0">
                        <a:solidFill>
                          <a:srgbClr val="1E242B"/>
                        </a:solidFill>
                        <a:effectLst/>
                        <a:latin typeface="+mn-lt"/>
                        <a:ea typeface="Arial" panose="020B0604020202020204" pitchFamily="34" charset="0"/>
                        <a:cs typeface="Arial" panose="020B0604020202020204" pitchFamily="34" charset="0"/>
                      </a:endParaRPr>
                    </a:p>
                  </a:txBody>
                  <a:tcPr marL="55225" marR="55225" marT="0" marB="0" anchor="ctr"/>
                </a:tc>
                <a:extLst>
                  <a:ext uri="{0D108BD9-81ED-4DB2-BD59-A6C34878D82A}">
                    <a16:rowId xmlns:a16="http://schemas.microsoft.com/office/drawing/2014/main" val="4101208383"/>
                  </a:ext>
                </a:extLst>
              </a:tr>
            </a:tbl>
          </a:graphicData>
        </a:graphic>
      </p:graphicFrame>
      <p:pic>
        <p:nvPicPr>
          <p:cNvPr id="18" name="Graphic 17" descr="Checkmark">
            <a:extLst>
              <a:ext uri="{FF2B5EF4-FFF2-40B4-BE49-F238E27FC236}">
                <a16:creationId xmlns:a16="http://schemas.microsoft.com/office/drawing/2014/main" id="{42848ED7-7AAE-754D-BA23-7784850934C6}"/>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31697" y="2250693"/>
            <a:ext cx="182880" cy="182880"/>
          </a:xfrm>
          <a:prstGeom prst="rect">
            <a:avLst/>
          </a:prstGeom>
        </p:spPr>
      </p:pic>
      <p:grpSp>
        <p:nvGrpSpPr>
          <p:cNvPr id="19" name="Group 18">
            <a:extLst>
              <a:ext uri="{FF2B5EF4-FFF2-40B4-BE49-F238E27FC236}">
                <a16:creationId xmlns:a16="http://schemas.microsoft.com/office/drawing/2014/main" id="{BCDA5506-3E78-A65D-BD92-EAA2C085EFB2}"/>
              </a:ext>
            </a:extLst>
          </p:cNvPr>
          <p:cNvGrpSpPr/>
          <p:nvPr/>
        </p:nvGrpSpPr>
        <p:grpSpPr>
          <a:xfrm>
            <a:off x="8866081" y="2719827"/>
            <a:ext cx="398985" cy="182880"/>
            <a:chOff x="8408053" y="2830661"/>
            <a:chExt cx="398985" cy="182880"/>
          </a:xfrm>
        </p:grpSpPr>
        <p:pic>
          <p:nvPicPr>
            <p:cNvPr id="20" name="Graphic 17" descr="Checkmark">
              <a:extLst>
                <a:ext uri="{FF2B5EF4-FFF2-40B4-BE49-F238E27FC236}">
                  <a16:creationId xmlns:a16="http://schemas.microsoft.com/office/drawing/2014/main" id="{266768F8-D624-7400-ECA9-13813A237000}"/>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08053" y="2830661"/>
              <a:ext cx="182880" cy="182880"/>
            </a:xfrm>
            <a:prstGeom prst="rect">
              <a:avLst/>
            </a:prstGeom>
          </p:spPr>
        </p:pic>
        <p:pic>
          <p:nvPicPr>
            <p:cNvPr id="21" name="Graphic 17" descr="Checkmark">
              <a:extLst>
                <a:ext uri="{FF2B5EF4-FFF2-40B4-BE49-F238E27FC236}">
                  <a16:creationId xmlns:a16="http://schemas.microsoft.com/office/drawing/2014/main" id="{7EFFB061-242E-862A-4552-BFA675A8CB99}"/>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24158" y="2830661"/>
              <a:ext cx="182880" cy="182880"/>
            </a:xfrm>
            <a:prstGeom prst="rect">
              <a:avLst/>
            </a:prstGeom>
          </p:spPr>
        </p:pic>
      </p:grpSp>
      <p:grpSp>
        <p:nvGrpSpPr>
          <p:cNvPr id="22" name="Group 21">
            <a:extLst>
              <a:ext uri="{FF2B5EF4-FFF2-40B4-BE49-F238E27FC236}">
                <a16:creationId xmlns:a16="http://schemas.microsoft.com/office/drawing/2014/main" id="{9642C29A-BFA6-95D6-713B-BD230B614DFA}"/>
              </a:ext>
            </a:extLst>
          </p:cNvPr>
          <p:cNvGrpSpPr/>
          <p:nvPr/>
        </p:nvGrpSpPr>
        <p:grpSpPr>
          <a:xfrm>
            <a:off x="6236121" y="2230889"/>
            <a:ext cx="601828" cy="274320"/>
            <a:chOff x="5443611" y="2246741"/>
            <a:chExt cx="601828" cy="274320"/>
          </a:xfrm>
        </p:grpSpPr>
        <p:pic>
          <p:nvPicPr>
            <p:cNvPr id="23" name="Graphic 13" descr="Leaf">
              <a:extLst>
                <a:ext uri="{FF2B5EF4-FFF2-40B4-BE49-F238E27FC236}">
                  <a16:creationId xmlns:a16="http://schemas.microsoft.com/office/drawing/2014/main" id="{BC6A1C62-33A7-DA4E-3CE8-57D3C8373798}"/>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443611" y="2246741"/>
              <a:ext cx="274320" cy="274320"/>
            </a:xfrm>
            <a:prstGeom prst="rect">
              <a:avLst/>
            </a:prstGeom>
          </p:spPr>
        </p:pic>
        <p:pic>
          <p:nvPicPr>
            <p:cNvPr id="24" name="Graphic 13" descr="Leaf">
              <a:extLst>
                <a:ext uri="{FF2B5EF4-FFF2-40B4-BE49-F238E27FC236}">
                  <a16:creationId xmlns:a16="http://schemas.microsoft.com/office/drawing/2014/main" id="{77DE4489-0A01-F5BF-9F62-C88A220DAB6E}"/>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771119" y="2246741"/>
              <a:ext cx="274320" cy="274320"/>
            </a:xfrm>
            <a:prstGeom prst="rect">
              <a:avLst/>
            </a:prstGeom>
          </p:spPr>
        </p:pic>
      </p:grpSp>
      <p:grpSp>
        <p:nvGrpSpPr>
          <p:cNvPr id="25" name="Group 24">
            <a:extLst>
              <a:ext uri="{FF2B5EF4-FFF2-40B4-BE49-F238E27FC236}">
                <a16:creationId xmlns:a16="http://schemas.microsoft.com/office/drawing/2014/main" id="{1DBE6B59-46C1-96FF-56B0-49D058B638C0}"/>
              </a:ext>
            </a:extLst>
          </p:cNvPr>
          <p:cNvGrpSpPr/>
          <p:nvPr/>
        </p:nvGrpSpPr>
        <p:grpSpPr>
          <a:xfrm>
            <a:off x="6025326" y="2676315"/>
            <a:ext cx="934812" cy="274320"/>
            <a:chOff x="5594222" y="4783345"/>
            <a:chExt cx="934812" cy="274320"/>
          </a:xfrm>
        </p:grpSpPr>
        <p:pic>
          <p:nvPicPr>
            <p:cNvPr id="26" name="Graphic 13" descr="Leaf">
              <a:extLst>
                <a:ext uri="{FF2B5EF4-FFF2-40B4-BE49-F238E27FC236}">
                  <a16:creationId xmlns:a16="http://schemas.microsoft.com/office/drawing/2014/main" id="{19CC3C4A-AB02-C96B-D12C-D9E4BF98FB86}"/>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594222" y="4783345"/>
              <a:ext cx="274320" cy="274320"/>
            </a:xfrm>
            <a:prstGeom prst="rect">
              <a:avLst/>
            </a:prstGeom>
          </p:spPr>
        </p:pic>
        <p:pic>
          <p:nvPicPr>
            <p:cNvPr id="27" name="Graphic 13" descr="Leaf">
              <a:extLst>
                <a:ext uri="{FF2B5EF4-FFF2-40B4-BE49-F238E27FC236}">
                  <a16:creationId xmlns:a16="http://schemas.microsoft.com/office/drawing/2014/main" id="{837E4523-484C-9503-A34D-69A6063EB721}"/>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924468" y="4783345"/>
              <a:ext cx="274320" cy="274320"/>
            </a:xfrm>
            <a:prstGeom prst="rect">
              <a:avLst/>
            </a:prstGeom>
          </p:spPr>
        </p:pic>
        <p:pic>
          <p:nvPicPr>
            <p:cNvPr id="28" name="Graphic 13" descr="Leaf">
              <a:extLst>
                <a:ext uri="{FF2B5EF4-FFF2-40B4-BE49-F238E27FC236}">
                  <a16:creationId xmlns:a16="http://schemas.microsoft.com/office/drawing/2014/main" id="{8D81342A-DB85-0643-3F64-CF20203106C6}"/>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6254714" y="4783345"/>
              <a:ext cx="274320" cy="274320"/>
            </a:xfrm>
            <a:prstGeom prst="rect">
              <a:avLst/>
            </a:prstGeom>
          </p:spPr>
        </p:pic>
      </p:grpSp>
      <p:pic>
        <p:nvPicPr>
          <p:cNvPr id="29" name="Graphic 13" descr="Leaf">
            <a:extLst>
              <a:ext uri="{FF2B5EF4-FFF2-40B4-BE49-F238E27FC236}">
                <a16:creationId xmlns:a16="http://schemas.microsoft.com/office/drawing/2014/main" id="{0A4427DB-435C-4AF5-0603-4DB99281458E}"/>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6376892" y="5686785"/>
            <a:ext cx="274320" cy="274320"/>
          </a:xfrm>
          <a:prstGeom prst="rect">
            <a:avLst/>
          </a:prstGeom>
        </p:spPr>
      </p:pic>
      <p:grpSp>
        <p:nvGrpSpPr>
          <p:cNvPr id="30" name="Group 29">
            <a:extLst>
              <a:ext uri="{FF2B5EF4-FFF2-40B4-BE49-F238E27FC236}">
                <a16:creationId xmlns:a16="http://schemas.microsoft.com/office/drawing/2014/main" id="{8CDB5D71-7E00-C6CB-E321-CCCAC5E2CFBD}"/>
              </a:ext>
            </a:extLst>
          </p:cNvPr>
          <p:cNvGrpSpPr/>
          <p:nvPr/>
        </p:nvGrpSpPr>
        <p:grpSpPr>
          <a:xfrm>
            <a:off x="5899666" y="5022735"/>
            <a:ext cx="1270104" cy="274320"/>
            <a:chOff x="5317164" y="5316567"/>
            <a:chExt cx="1270104" cy="274320"/>
          </a:xfrm>
        </p:grpSpPr>
        <p:pic>
          <p:nvPicPr>
            <p:cNvPr id="31" name="Graphic 13" descr="Leaf">
              <a:extLst>
                <a:ext uri="{FF2B5EF4-FFF2-40B4-BE49-F238E27FC236}">
                  <a16:creationId xmlns:a16="http://schemas.microsoft.com/office/drawing/2014/main" id="{1FC9692C-7A62-5BE6-DE96-269795CBE9E6}"/>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6312948" y="5316567"/>
              <a:ext cx="274320" cy="274320"/>
            </a:xfrm>
            <a:prstGeom prst="rect">
              <a:avLst/>
            </a:prstGeom>
          </p:spPr>
        </p:pic>
        <p:pic>
          <p:nvPicPr>
            <p:cNvPr id="3072" name="Graphic 13" descr="Leaf">
              <a:extLst>
                <a:ext uri="{FF2B5EF4-FFF2-40B4-BE49-F238E27FC236}">
                  <a16:creationId xmlns:a16="http://schemas.microsoft.com/office/drawing/2014/main" id="{1C2F4C32-A24C-A4FB-E078-C54756E27F59}"/>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317164" y="5316567"/>
              <a:ext cx="274320" cy="274320"/>
            </a:xfrm>
            <a:prstGeom prst="rect">
              <a:avLst/>
            </a:prstGeom>
          </p:spPr>
        </p:pic>
        <p:pic>
          <p:nvPicPr>
            <p:cNvPr id="3073" name="Graphic 13" descr="Leaf">
              <a:extLst>
                <a:ext uri="{FF2B5EF4-FFF2-40B4-BE49-F238E27FC236}">
                  <a16:creationId xmlns:a16="http://schemas.microsoft.com/office/drawing/2014/main" id="{3FBF1159-5EDF-EEF9-D517-D6F337592E09}"/>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649092" y="5316567"/>
              <a:ext cx="274320" cy="274320"/>
            </a:xfrm>
            <a:prstGeom prst="rect">
              <a:avLst/>
            </a:prstGeom>
          </p:spPr>
        </p:pic>
        <p:pic>
          <p:nvPicPr>
            <p:cNvPr id="3074" name="Graphic 13" descr="Leaf">
              <a:extLst>
                <a:ext uri="{FF2B5EF4-FFF2-40B4-BE49-F238E27FC236}">
                  <a16:creationId xmlns:a16="http://schemas.microsoft.com/office/drawing/2014/main" id="{A5799987-36B0-52C0-5309-FEF45EDE5866}"/>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981020" y="5316567"/>
              <a:ext cx="274320" cy="274320"/>
            </a:xfrm>
            <a:prstGeom prst="rect">
              <a:avLst/>
            </a:prstGeom>
          </p:spPr>
        </p:pic>
      </p:grpSp>
      <p:grpSp>
        <p:nvGrpSpPr>
          <p:cNvPr id="3076" name="Group 3075">
            <a:extLst>
              <a:ext uri="{FF2B5EF4-FFF2-40B4-BE49-F238E27FC236}">
                <a16:creationId xmlns:a16="http://schemas.microsoft.com/office/drawing/2014/main" id="{6CB82FDD-6496-E79D-E442-3FB54F829DA0}"/>
              </a:ext>
            </a:extLst>
          </p:cNvPr>
          <p:cNvGrpSpPr/>
          <p:nvPr/>
        </p:nvGrpSpPr>
        <p:grpSpPr>
          <a:xfrm>
            <a:off x="8923645" y="3986327"/>
            <a:ext cx="398985" cy="182880"/>
            <a:chOff x="8408053" y="2830661"/>
            <a:chExt cx="398985" cy="182880"/>
          </a:xfrm>
        </p:grpSpPr>
        <p:pic>
          <p:nvPicPr>
            <p:cNvPr id="3077" name="Graphic 17" descr="Checkmark">
              <a:extLst>
                <a:ext uri="{FF2B5EF4-FFF2-40B4-BE49-F238E27FC236}">
                  <a16:creationId xmlns:a16="http://schemas.microsoft.com/office/drawing/2014/main" id="{5184A0DD-5B62-B5FA-085B-62C13F340FC0}"/>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08053" y="2830661"/>
              <a:ext cx="182880" cy="182880"/>
            </a:xfrm>
            <a:prstGeom prst="rect">
              <a:avLst/>
            </a:prstGeom>
          </p:spPr>
        </p:pic>
        <p:pic>
          <p:nvPicPr>
            <p:cNvPr id="3078" name="Graphic 17" descr="Checkmark">
              <a:extLst>
                <a:ext uri="{FF2B5EF4-FFF2-40B4-BE49-F238E27FC236}">
                  <a16:creationId xmlns:a16="http://schemas.microsoft.com/office/drawing/2014/main" id="{B8BA9ED5-C686-20D2-E3AF-E52B94314A7D}"/>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24158" y="2830661"/>
              <a:ext cx="182880" cy="182880"/>
            </a:xfrm>
            <a:prstGeom prst="rect">
              <a:avLst/>
            </a:prstGeom>
          </p:spPr>
        </p:pic>
      </p:grpSp>
      <p:grpSp>
        <p:nvGrpSpPr>
          <p:cNvPr id="3080" name="Group 3079">
            <a:extLst>
              <a:ext uri="{FF2B5EF4-FFF2-40B4-BE49-F238E27FC236}">
                <a16:creationId xmlns:a16="http://schemas.microsoft.com/office/drawing/2014/main" id="{3FA1EA26-EFE4-E948-2272-79B93F31E4A0}"/>
              </a:ext>
            </a:extLst>
          </p:cNvPr>
          <p:cNvGrpSpPr/>
          <p:nvPr/>
        </p:nvGrpSpPr>
        <p:grpSpPr>
          <a:xfrm>
            <a:off x="6147961" y="3329049"/>
            <a:ext cx="601828" cy="274320"/>
            <a:chOff x="5443611" y="2246741"/>
            <a:chExt cx="601828" cy="274320"/>
          </a:xfrm>
        </p:grpSpPr>
        <p:pic>
          <p:nvPicPr>
            <p:cNvPr id="3081" name="Graphic 13" descr="Leaf">
              <a:extLst>
                <a:ext uri="{FF2B5EF4-FFF2-40B4-BE49-F238E27FC236}">
                  <a16:creationId xmlns:a16="http://schemas.microsoft.com/office/drawing/2014/main" id="{48EEE842-B2FE-2E4E-193A-4418390D5CBB}"/>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443611" y="2246741"/>
              <a:ext cx="274320" cy="274320"/>
            </a:xfrm>
            <a:prstGeom prst="rect">
              <a:avLst/>
            </a:prstGeom>
          </p:spPr>
        </p:pic>
        <p:pic>
          <p:nvPicPr>
            <p:cNvPr id="3082" name="Graphic 13" descr="Leaf">
              <a:extLst>
                <a:ext uri="{FF2B5EF4-FFF2-40B4-BE49-F238E27FC236}">
                  <a16:creationId xmlns:a16="http://schemas.microsoft.com/office/drawing/2014/main" id="{8BFCB507-6E66-3CF9-5523-513963AA3814}"/>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771119" y="2246741"/>
              <a:ext cx="274320" cy="274320"/>
            </a:xfrm>
            <a:prstGeom prst="rect">
              <a:avLst/>
            </a:prstGeom>
          </p:spPr>
        </p:pic>
      </p:grpSp>
      <p:grpSp>
        <p:nvGrpSpPr>
          <p:cNvPr id="3083" name="Group 3082">
            <a:extLst>
              <a:ext uri="{FF2B5EF4-FFF2-40B4-BE49-F238E27FC236}">
                <a16:creationId xmlns:a16="http://schemas.microsoft.com/office/drawing/2014/main" id="{D1373CAA-3F99-34C2-B65F-8C4DF3896C6E}"/>
              </a:ext>
            </a:extLst>
          </p:cNvPr>
          <p:cNvGrpSpPr/>
          <p:nvPr/>
        </p:nvGrpSpPr>
        <p:grpSpPr>
          <a:xfrm>
            <a:off x="6052074" y="3948160"/>
            <a:ext cx="934812" cy="274320"/>
            <a:chOff x="5594222" y="4783345"/>
            <a:chExt cx="934812" cy="274320"/>
          </a:xfrm>
        </p:grpSpPr>
        <p:pic>
          <p:nvPicPr>
            <p:cNvPr id="3088" name="Graphic 13" descr="Leaf">
              <a:extLst>
                <a:ext uri="{FF2B5EF4-FFF2-40B4-BE49-F238E27FC236}">
                  <a16:creationId xmlns:a16="http://schemas.microsoft.com/office/drawing/2014/main" id="{A1A875F1-60B4-C667-2A26-A6BD1FEBDAD1}"/>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594222" y="4783345"/>
              <a:ext cx="274320" cy="274320"/>
            </a:xfrm>
            <a:prstGeom prst="rect">
              <a:avLst/>
            </a:prstGeom>
          </p:spPr>
        </p:pic>
        <p:pic>
          <p:nvPicPr>
            <p:cNvPr id="3089" name="Graphic 13" descr="Leaf">
              <a:extLst>
                <a:ext uri="{FF2B5EF4-FFF2-40B4-BE49-F238E27FC236}">
                  <a16:creationId xmlns:a16="http://schemas.microsoft.com/office/drawing/2014/main" id="{09B12E08-5D59-FB8D-5508-1F64CB35C8B6}"/>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924468" y="4783345"/>
              <a:ext cx="274320" cy="274320"/>
            </a:xfrm>
            <a:prstGeom prst="rect">
              <a:avLst/>
            </a:prstGeom>
          </p:spPr>
        </p:pic>
        <p:pic>
          <p:nvPicPr>
            <p:cNvPr id="3090" name="Graphic 13" descr="Leaf">
              <a:extLst>
                <a:ext uri="{FF2B5EF4-FFF2-40B4-BE49-F238E27FC236}">
                  <a16:creationId xmlns:a16="http://schemas.microsoft.com/office/drawing/2014/main" id="{5A897276-55B4-1D22-CE0C-5FB193B94D41}"/>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6254714" y="4783345"/>
              <a:ext cx="274320" cy="274320"/>
            </a:xfrm>
            <a:prstGeom prst="rect">
              <a:avLst/>
            </a:prstGeom>
          </p:spPr>
        </p:pic>
      </p:grpSp>
      <p:grpSp>
        <p:nvGrpSpPr>
          <p:cNvPr id="3091" name="Group 3090">
            <a:extLst>
              <a:ext uri="{FF2B5EF4-FFF2-40B4-BE49-F238E27FC236}">
                <a16:creationId xmlns:a16="http://schemas.microsoft.com/office/drawing/2014/main" id="{94590DA1-9980-74E4-1CC8-9E2C27FD3D6C}"/>
              </a:ext>
            </a:extLst>
          </p:cNvPr>
          <p:cNvGrpSpPr/>
          <p:nvPr/>
        </p:nvGrpSpPr>
        <p:grpSpPr>
          <a:xfrm>
            <a:off x="6051313" y="4495845"/>
            <a:ext cx="934812" cy="274320"/>
            <a:chOff x="5594222" y="4783345"/>
            <a:chExt cx="934812" cy="274320"/>
          </a:xfrm>
        </p:grpSpPr>
        <p:pic>
          <p:nvPicPr>
            <p:cNvPr id="3092" name="Graphic 13" descr="Leaf">
              <a:extLst>
                <a:ext uri="{FF2B5EF4-FFF2-40B4-BE49-F238E27FC236}">
                  <a16:creationId xmlns:a16="http://schemas.microsoft.com/office/drawing/2014/main" id="{FE3B6F5C-5D0C-F910-1FE3-BD0ECD89A38E}"/>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594222" y="4783345"/>
              <a:ext cx="274320" cy="274320"/>
            </a:xfrm>
            <a:prstGeom prst="rect">
              <a:avLst/>
            </a:prstGeom>
          </p:spPr>
        </p:pic>
        <p:pic>
          <p:nvPicPr>
            <p:cNvPr id="3093" name="Graphic 13" descr="Leaf">
              <a:extLst>
                <a:ext uri="{FF2B5EF4-FFF2-40B4-BE49-F238E27FC236}">
                  <a16:creationId xmlns:a16="http://schemas.microsoft.com/office/drawing/2014/main" id="{6692889E-569D-36B0-4D73-C58314BDBC24}"/>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924468" y="4783345"/>
              <a:ext cx="274320" cy="274320"/>
            </a:xfrm>
            <a:prstGeom prst="rect">
              <a:avLst/>
            </a:prstGeom>
          </p:spPr>
        </p:pic>
        <p:pic>
          <p:nvPicPr>
            <p:cNvPr id="3094" name="Graphic 13" descr="Leaf">
              <a:extLst>
                <a:ext uri="{FF2B5EF4-FFF2-40B4-BE49-F238E27FC236}">
                  <a16:creationId xmlns:a16="http://schemas.microsoft.com/office/drawing/2014/main" id="{B3EC46E6-298B-8B53-AFE6-B170E061245B}"/>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6254714" y="4783345"/>
              <a:ext cx="274320" cy="274320"/>
            </a:xfrm>
            <a:prstGeom prst="rect">
              <a:avLst/>
            </a:prstGeom>
          </p:spPr>
        </p:pic>
      </p:grpSp>
      <p:pic>
        <p:nvPicPr>
          <p:cNvPr id="3095" name="Graphic 17" descr="Checkmark">
            <a:extLst>
              <a:ext uri="{FF2B5EF4-FFF2-40B4-BE49-F238E27FC236}">
                <a16:creationId xmlns:a16="http://schemas.microsoft.com/office/drawing/2014/main" id="{BB812DB6-20A9-5BBA-5DCF-A0E10BD43F5F}"/>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54536" y="5721413"/>
            <a:ext cx="182880" cy="182880"/>
          </a:xfrm>
          <a:prstGeom prst="rect">
            <a:avLst/>
          </a:prstGeom>
        </p:spPr>
      </p:pic>
      <p:grpSp>
        <p:nvGrpSpPr>
          <p:cNvPr id="3096" name="Group 3095">
            <a:extLst>
              <a:ext uri="{FF2B5EF4-FFF2-40B4-BE49-F238E27FC236}">
                <a16:creationId xmlns:a16="http://schemas.microsoft.com/office/drawing/2014/main" id="{EBAB9704-A944-AE2D-B0AB-02495601093E}"/>
              </a:ext>
            </a:extLst>
          </p:cNvPr>
          <p:cNvGrpSpPr/>
          <p:nvPr/>
        </p:nvGrpSpPr>
        <p:grpSpPr>
          <a:xfrm>
            <a:off x="8663360" y="4519966"/>
            <a:ext cx="765231" cy="182880"/>
            <a:chOff x="8064749" y="4866644"/>
            <a:chExt cx="765231" cy="182880"/>
          </a:xfrm>
        </p:grpSpPr>
        <p:pic>
          <p:nvPicPr>
            <p:cNvPr id="3097" name="Graphic 17" descr="Checkmark">
              <a:extLst>
                <a:ext uri="{FF2B5EF4-FFF2-40B4-BE49-F238E27FC236}">
                  <a16:creationId xmlns:a16="http://schemas.microsoft.com/office/drawing/2014/main" id="{6940CED0-60F5-BFEE-2855-6088CF66546C}"/>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749" y="4866644"/>
              <a:ext cx="182880" cy="182880"/>
            </a:xfrm>
            <a:prstGeom prst="rect">
              <a:avLst/>
            </a:prstGeom>
          </p:spPr>
        </p:pic>
        <p:pic>
          <p:nvPicPr>
            <p:cNvPr id="3098" name="Graphic 17" descr="Checkmark">
              <a:extLst>
                <a:ext uri="{FF2B5EF4-FFF2-40B4-BE49-F238E27FC236}">
                  <a16:creationId xmlns:a16="http://schemas.microsoft.com/office/drawing/2014/main" id="{EE9689A9-51FE-EDF3-FDD6-931EA185E003}"/>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47100" y="4866644"/>
              <a:ext cx="182880" cy="182880"/>
            </a:xfrm>
            <a:prstGeom prst="rect">
              <a:avLst/>
            </a:prstGeom>
          </p:spPr>
        </p:pic>
        <p:pic>
          <p:nvPicPr>
            <p:cNvPr id="3099" name="Graphic 17" descr="Checkmark">
              <a:extLst>
                <a:ext uri="{FF2B5EF4-FFF2-40B4-BE49-F238E27FC236}">
                  <a16:creationId xmlns:a16="http://schemas.microsoft.com/office/drawing/2014/main" id="{B25F258F-FA73-DB2E-35A5-357C33ECDC4E}"/>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5925" y="4866644"/>
              <a:ext cx="182880" cy="182880"/>
            </a:xfrm>
            <a:prstGeom prst="rect">
              <a:avLst/>
            </a:prstGeom>
          </p:spPr>
        </p:pic>
      </p:grpSp>
      <p:grpSp>
        <p:nvGrpSpPr>
          <p:cNvPr id="3100" name="Group 3099">
            <a:extLst>
              <a:ext uri="{FF2B5EF4-FFF2-40B4-BE49-F238E27FC236}">
                <a16:creationId xmlns:a16="http://schemas.microsoft.com/office/drawing/2014/main" id="{74453CD6-A2EC-7142-524E-71A92A1FA2B9}"/>
              </a:ext>
            </a:extLst>
          </p:cNvPr>
          <p:cNvGrpSpPr/>
          <p:nvPr/>
        </p:nvGrpSpPr>
        <p:grpSpPr>
          <a:xfrm>
            <a:off x="8663360" y="5046088"/>
            <a:ext cx="765231" cy="182880"/>
            <a:chOff x="8064749" y="4866644"/>
            <a:chExt cx="765231" cy="182880"/>
          </a:xfrm>
        </p:grpSpPr>
        <p:pic>
          <p:nvPicPr>
            <p:cNvPr id="3101" name="Graphic 17" descr="Checkmark">
              <a:extLst>
                <a:ext uri="{FF2B5EF4-FFF2-40B4-BE49-F238E27FC236}">
                  <a16:creationId xmlns:a16="http://schemas.microsoft.com/office/drawing/2014/main" id="{3AFF0D30-89BC-826A-831F-F797682758FD}"/>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749" y="4866644"/>
              <a:ext cx="182880" cy="182880"/>
            </a:xfrm>
            <a:prstGeom prst="rect">
              <a:avLst/>
            </a:prstGeom>
          </p:spPr>
        </p:pic>
        <p:pic>
          <p:nvPicPr>
            <p:cNvPr id="3102" name="Graphic 17" descr="Checkmark">
              <a:extLst>
                <a:ext uri="{FF2B5EF4-FFF2-40B4-BE49-F238E27FC236}">
                  <a16:creationId xmlns:a16="http://schemas.microsoft.com/office/drawing/2014/main" id="{6C6EAF3B-6EE9-7B2C-7DE7-6603284E2B72}"/>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47100" y="4866644"/>
              <a:ext cx="182880" cy="182880"/>
            </a:xfrm>
            <a:prstGeom prst="rect">
              <a:avLst/>
            </a:prstGeom>
          </p:spPr>
        </p:pic>
        <p:pic>
          <p:nvPicPr>
            <p:cNvPr id="3103" name="Graphic 17" descr="Checkmark">
              <a:extLst>
                <a:ext uri="{FF2B5EF4-FFF2-40B4-BE49-F238E27FC236}">
                  <a16:creationId xmlns:a16="http://schemas.microsoft.com/office/drawing/2014/main" id="{0478314D-7DD6-0C45-2AE9-BB37D18FFEE3}"/>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5925" y="4866644"/>
              <a:ext cx="182880" cy="182880"/>
            </a:xfrm>
            <a:prstGeom prst="rect">
              <a:avLst/>
            </a:prstGeom>
          </p:spPr>
        </p:pic>
      </p:grpSp>
      <p:grpSp>
        <p:nvGrpSpPr>
          <p:cNvPr id="3104" name="Group 3103">
            <a:extLst>
              <a:ext uri="{FF2B5EF4-FFF2-40B4-BE49-F238E27FC236}">
                <a16:creationId xmlns:a16="http://schemas.microsoft.com/office/drawing/2014/main" id="{4A84BD0D-6CCA-2B79-8B87-A529E2AE3418}"/>
              </a:ext>
            </a:extLst>
          </p:cNvPr>
          <p:cNvGrpSpPr/>
          <p:nvPr/>
        </p:nvGrpSpPr>
        <p:grpSpPr>
          <a:xfrm>
            <a:off x="8863096" y="3370538"/>
            <a:ext cx="398985" cy="182880"/>
            <a:chOff x="8408053" y="2830661"/>
            <a:chExt cx="398985" cy="182880"/>
          </a:xfrm>
        </p:grpSpPr>
        <p:pic>
          <p:nvPicPr>
            <p:cNvPr id="3105" name="Graphic 17" descr="Checkmark">
              <a:extLst>
                <a:ext uri="{FF2B5EF4-FFF2-40B4-BE49-F238E27FC236}">
                  <a16:creationId xmlns:a16="http://schemas.microsoft.com/office/drawing/2014/main" id="{BF9581BF-5A21-AC04-70AB-2AD7E57DFDDA}"/>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08053" y="2830661"/>
              <a:ext cx="182880" cy="182880"/>
            </a:xfrm>
            <a:prstGeom prst="rect">
              <a:avLst/>
            </a:prstGeom>
          </p:spPr>
        </p:pic>
        <p:pic>
          <p:nvPicPr>
            <p:cNvPr id="3106" name="Graphic 17" descr="Checkmark">
              <a:extLst>
                <a:ext uri="{FF2B5EF4-FFF2-40B4-BE49-F238E27FC236}">
                  <a16:creationId xmlns:a16="http://schemas.microsoft.com/office/drawing/2014/main" id="{1112EC18-ADFD-D722-074E-3EF6D9DB107F}"/>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24158" y="2830661"/>
              <a:ext cx="182880" cy="182880"/>
            </a:xfrm>
            <a:prstGeom prst="rect">
              <a:avLst/>
            </a:prstGeom>
          </p:spPr>
        </p:pic>
      </p:grpSp>
      <p:pic>
        <p:nvPicPr>
          <p:cNvPr id="3107" name="Graphic 17" descr="Checkmark">
            <a:extLst>
              <a:ext uri="{FF2B5EF4-FFF2-40B4-BE49-F238E27FC236}">
                <a16:creationId xmlns:a16="http://schemas.microsoft.com/office/drawing/2014/main" id="{DB2C37FF-516D-7902-D781-E34E49AB418C}"/>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45819" y="2272127"/>
            <a:ext cx="182880" cy="182880"/>
          </a:xfrm>
          <a:prstGeom prst="rect">
            <a:avLst/>
          </a:prstGeom>
        </p:spPr>
      </p:pic>
      <p:grpSp>
        <p:nvGrpSpPr>
          <p:cNvPr id="3108" name="Group 3107">
            <a:extLst>
              <a:ext uri="{FF2B5EF4-FFF2-40B4-BE49-F238E27FC236}">
                <a16:creationId xmlns:a16="http://schemas.microsoft.com/office/drawing/2014/main" id="{7063640B-03E0-CCD3-0A0D-90E40C4B97B2}"/>
              </a:ext>
            </a:extLst>
          </p:cNvPr>
          <p:cNvGrpSpPr/>
          <p:nvPr/>
        </p:nvGrpSpPr>
        <p:grpSpPr>
          <a:xfrm>
            <a:off x="7771457" y="3986327"/>
            <a:ext cx="398985" cy="182880"/>
            <a:chOff x="8408053" y="2830661"/>
            <a:chExt cx="398985" cy="182880"/>
          </a:xfrm>
        </p:grpSpPr>
        <p:pic>
          <p:nvPicPr>
            <p:cNvPr id="3109" name="Graphic 17" descr="Checkmark">
              <a:extLst>
                <a:ext uri="{FF2B5EF4-FFF2-40B4-BE49-F238E27FC236}">
                  <a16:creationId xmlns:a16="http://schemas.microsoft.com/office/drawing/2014/main" id="{FFAC8DED-EB3C-CACE-F31B-EF06FEB4959D}"/>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08053" y="2830661"/>
              <a:ext cx="182880" cy="182880"/>
            </a:xfrm>
            <a:prstGeom prst="rect">
              <a:avLst/>
            </a:prstGeom>
          </p:spPr>
        </p:pic>
        <p:pic>
          <p:nvPicPr>
            <p:cNvPr id="3110" name="Graphic 17" descr="Checkmark">
              <a:extLst>
                <a:ext uri="{FF2B5EF4-FFF2-40B4-BE49-F238E27FC236}">
                  <a16:creationId xmlns:a16="http://schemas.microsoft.com/office/drawing/2014/main" id="{C4F18122-D875-F8C5-5876-20AB39832C4E}"/>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24158" y="2830661"/>
              <a:ext cx="182880" cy="182880"/>
            </a:xfrm>
            <a:prstGeom prst="rect">
              <a:avLst/>
            </a:prstGeom>
          </p:spPr>
        </p:pic>
      </p:grpSp>
      <p:pic>
        <p:nvPicPr>
          <p:cNvPr id="3111" name="Graphic 17" descr="Checkmark">
            <a:extLst>
              <a:ext uri="{FF2B5EF4-FFF2-40B4-BE49-F238E27FC236}">
                <a16:creationId xmlns:a16="http://schemas.microsoft.com/office/drawing/2014/main" id="{4A072215-C10A-05F5-18D0-418CD929E270}"/>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4372" y="5721413"/>
            <a:ext cx="182880" cy="182880"/>
          </a:xfrm>
          <a:prstGeom prst="rect">
            <a:avLst/>
          </a:prstGeom>
        </p:spPr>
      </p:pic>
      <p:grpSp>
        <p:nvGrpSpPr>
          <p:cNvPr id="3112" name="Group 3111">
            <a:extLst>
              <a:ext uri="{FF2B5EF4-FFF2-40B4-BE49-F238E27FC236}">
                <a16:creationId xmlns:a16="http://schemas.microsoft.com/office/drawing/2014/main" id="{0F2DB9F7-70AB-9F8D-3A0E-CBA052C87C9D}"/>
              </a:ext>
            </a:extLst>
          </p:cNvPr>
          <p:cNvGrpSpPr/>
          <p:nvPr/>
        </p:nvGrpSpPr>
        <p:grpSpPr>
          <a:xfrm>
            <a:off x="7582868" y="4551642"/>
            <a:ext cx="765231" cy="182880"/>
            <a:chOff x="8064749" y="4866644"/>
            <a:chExt cx="765231" cy="182880"/>
          </a:xfrm>
        </p:grpSpPr>
        <p:pic>
          <p:nvPicPr>
            <p:cNvPr id="3113" name="Graphic 17" descr="Checkmark">
              <a:extLst>
                <a:ext uri="{FF2B5EF4-FFF2-40B4-BE49-F238E27FC236}">
                  <a16:creationId xmlns:a16="http://schemas.microsoft.com/office/drawing/2014/main" id="{69B8ADB6-A0CD-B877-3F00-B2F49A418859}"/>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749" y="4866644"/>
              <a:ext cx="182880" cy="182880"/>
            </a:xfrm>
            <a:prstGeom prst="rect">
              <a:avLst/>
            </a:prstGeom>
          </p:spPr>
        </p:pic>
        <p:pic>
          <p:nvPicPr>
            <p:cNvPr id="3114" name="Graphic 17" descr="Checkmark">
              <a:extLst>
                <a:ext uri="{FF2B5EF4-FFF2-40B4-BE49-F238E27FC236}">
                  <a16:creationId xmlns:a16="http://schemas.microsoft.com/office/drawing/2014/main" id="{B5135393-B659-ED41-8F10-7690C2403945}"/>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47100" y="4866644"/>
              <a:ext cx="182880" cy="182880"/>
            </a:xfrm>
            <a:prstGeom prst="rect">
              <a:avLst/>
            </a:prstGeom>
          </p:spPr>
        </p:pic>
        <p:pic>
          <p:nvPicPr>
            <p:cNvPr id="3115" name="Graphic 17" descr="Checkmark">
              <a:extLst>
                <a:ext uri="{FF2B5EF4-FFF2-40B4-BE49-F238E27FC236}">
                  <a16:creationId xmlns:a16="http://schemas.microsoft.com/office/drawing/2014/main" id="{A651EA6E-66E4-0072-ACCC-E0B1F3492DB8}"/>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5925" y="4866644"/>
              <a:ext cx="182880" cy="182880"/>
            </a:xfrm>
            <a:prstGeom prst="rect">
              <a:avLst/>
            </a:prstGeom>
          </p:spPr>
        </p:pic>
      </p:grpSp>
      <p:grpSp>
        <p:nvGrpSpPr>
          <p:cNvPr id="3116" name="Group 3115">
            <a:extLst>
              <a:ext uri="{FF2B5EF4-FFF2-40B4-BE49-F238E27FC236}">
                <a16:creationId xmlns:a16="http://schemas.microsoft.com/office/drawing/2014/main" id="{E86F310C-283A-F70F-0EBE-0630F7D58792}"/>
              </a:ext>
            </a:extLst>
          </p:cNvPr>
          <p:cNvGrpSpPr/>
          <p:nvPr/>
        </p:nvGrpSpPr>
        <p:grpSpPr>
          <a:xfrm>
            <a:off x="7554643" y="5056618"/>
            <a:ext cx="765231" cy="182880"/>
            <a:chOff x="8064749" y="4866644"/>
            <a:chExt cx="765231" cy="182880"/>
          </a:xfrm>
        </p:grpSpPr>
        <p:pic>
          <p:nvPicPr>
            <p:cNvPr id="3117" name="Graphic 17" descr="Checkmark">
              <a:extLst>
                <a:ext uri="{FF2B5EF4-FFF2-40B4-BE49-F238E27FC236}">
                  <a16:creationId xmlns:a16="http://schemas.microsoft.com/office/drawing/2014/main" id="{03343D99-C635-9626-3587-9968CE971789}"/>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749" y="4866644"/>
              <a:ext cx="182880" cy="182880"/>
            </a:xfrm>
            <a:prstGeom prst="rect">
              <a:avLst/>
            </a:prstGeom>
          </p:spPr>
        </p:pic>
        <p:pic>
          <p:nvPicPr>
            <p:cNvPr id="3118" name="Graphic 17" descr="Checkmark">
              <a:extLst>
                <a:ext uri="{FF2B5EF4-FFF2-40B4-BE49-F238E27FC236}">
                  <a16:creationId xmlns:a16="http://schemas.microsoft.com/office/drawing/2014/main" id="{D7A03265-2D42-9987-8B3F-A20BEDCB4908}"/>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47100" y="4866644"/>
              <a:ext cx="182880" cy="182880"/>
            </a:xfrm>
            <a:prstGeom prst="rect">
              <a:avLst/>
            </a:prstGeom>
          </p:spPr>
        </p:pic>
        <p:pic>
          <p:nvPicPr>
            <p:cNvPr id="3119" name="Graphic 17" descr="Checkmark">
              <a:extLst>
                <a:ext uri="{FF2B5EF4-FFF2-40B4-BE49-F238E27FC236}">
                  <a16:creationId xmlns:a16="http://schemas.microsoft.com/office/drawing/2014/main" id="{3C2E226D-C785-E93A-492F-3406BDA3094D}"/>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5925" y="4866644"/>
              <a:ext cx="182880" cy="182880"/>
            </a:xfrm>
            <a:prstGeom prst="rect">
              <a:avLst/>
            </a:prstGeom>
          </p:spPr>
        </p:pic>
      </p:grpSp>
      <p:grpSp>
        <p:nvGrpSpPr>
          <p:cNvPr id="3120" name="Group 3119">
            <a:extLst>
              <a:ext uri="{FF2B5EF4-FFF2-40B4-BE49-F238E27FC236}">
                <a16:creationId xmlns:a16="http://schemas.microsoft.com/office/drawing/2014/main" id="{81DAACE6-ED9B-5C7D-2BE7-6B3CC1C493AF}"/>
              </a:ext>
            </a:extLst>
          </p:cNvPr>
          <p:cNvGrpSpPr/>
          <p:nvPr/>
        </p:nvGrpSpPr>
        <p:grpSpPr>
          <a:xfrm>
            <a:off x="7746320" y="3389833"/>
            <a:ext cx="398985" cy="182880"/>
            <a:chOff x="8408053" y="2830661"/>
            <a:chExt cx="398985" cy="182880"/>
          </a:xfrm>
        </p:grpSpPr>
        <p:pic>
          <p:nvPicPr>
            <p:cNvPr id="3121" name="Graphic 17" descr="Checkmark">
              <a:extLst>
                <a:ext uri="{FF2B5EF4-FFF2-40B4-BE49-F238E27FC236}">
                  <a16:creationId xmlns:a16="http://schemas.microsoft.com/office/drawing/2014/main" id="{22781648-3A90-339D-F418-E2CE48D31F84}"/>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08053" y="2830661"/>
              <a:ext cx="182880" cy="182880"/>
            </a:xfrm>
            <a:prstGeom prst="rect">
              <a:avLst/>
            </a:prstGeom>
          </p:spPr>
        </p:pic>
        <p:pic>
          <p:nvPicPr>
            <p:cNvPr id="3122" name="Graphic 17" descr="Checkmark">
              <a:extLst>
                <a:ext uri="{FF2B5EF4-FFF2-40B4-BE49-F238E27FC236}">
                  <a16:creationId xmlns:a16="http://schemas.microsoft.com/office/drawing/2014/main" id="{2E267794-71EE-F2D2-5391-1B8810937337}"/>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24158" y="2830661"/>
              <a:ext cx="182880" cy="182880"/>
            </a:xfrm>
            <a:prstGeom prst="rect">
              <a:avLst/>
            </a:prstGeom>
          </p:spPr>
        </p:pic>
      </p:grpSp>
      <p:grpSp>
        <p:nvGrpSpPr>
          <p:cNvPr id="3123" name="Group 3122">
            <a:extLst>
              <a:ext uri="{FF2B5EF4-FFF2-40B4-BE49-F238E27FC236}">
                <a16:creationId xmlns:a16="http://schemas.microsoft.com/office/drawing/2014/main" id="{BB70DC09-6F63-7E07-E950-22957F5F3EB4}"/>
              </a:ext>
            </a:extLst>
          </p:cNvPr>
          <p:cNvGrpSpPr/>
          <p:nvPr/>
        </p:nvGrpSpPr>
        <p:grpSpPr>
          <a:xfrm>
            <a:off x="7729707" y="2713269"/>
            <a:ext cx="398985" cy="182880"/>
            <a:chOff x="8408053" y="2830661"/>
            <a:chExt cx="398985" cy="182880"/>
          </a:xfrm>
        </p:grpSpPr>
        <p:pic>
          <p:nvPicPr>
            <p:cNvPr id="3124" name="Graphic 17" descr="Checkmark">
              <a:extLst>
                <a:ext uri="{FF2B5EF4-FFF2-40B4-BE49-F238E27FC236}">
                  <a16:creationId xmlns:a16="http://schemas.microsoft.com/office/drawing/2014/main" id="{86D93689-F941-E022-9186-F2C0F6FFF487}"/>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08053" y="2830661"/>
              <a:ext cx="182880" cy="182880"/>
            </a:xfrm>
            <a:prstGeom prst="rect">
              <a:avLst/>
            </a:prstGeom>
          </p:spPr>
        </p:pic>
        <p:pic>
          <p:nvPicPr>
            <p:cNvPr id="3125" name="Graphic 17" descr="Checkmark">
              <a:extLst>
                <a:ext uri="{FF2B5EF4-FFF2-40B4-BE49-F238E27FC236}">
                  <a16:creationId xmlns:a16="http://schemas.microsoft.com/office/drawing/2014/main" id="{5666FF1E-49B7-7A85-40CD-559EB33F79A5}"/>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24158" y="2830661"/>
              <a:ext cx="182880" cy="182880"/>
            </a:xfrm>
            <a:prstGeom prst="rect">
              <a:avLst/>
            </a:prstGeom>
          </p:spPr>
        </p:pic>
      </p:grpSp>
      <p:sp>
        <p:nvSpPr>
          <p:cNvPr id="3127" name="TextBox 3126">
            <a:extLst>
              <a:ext uri="{FF2B5EF4-FFF2-40B4-BE49-F238E27FC236}">
                <a16:creationId xmlns:a16="http://schemas.microsoft.com/office/drawing/2014/main" id="{403CD967-CFAA-DFE6-ACE6-C45D65BA9D21}"/>
              </a:ext>
            </a:extLst>
          </p:cNvPr>
          <p:cNvSpPr txBox="1"/>
          <p:nvPr/>
        </p:nvSpPr>
        <p:spPr>
          <a:xfrm>
            <a:off x="1631950" y="6224042"/>
            <a:ext cx="10104710" cy="461665"/>
          </a:xfrm>
          <a:prstGeom prst="rect">
            <a:avLst/>
          </a:prstGeom>
          <a:ln>
            <a:solidFill>
              <a:schemeClr val="bg2">
                <a:lumMod val="75000"/>
              </a:schemeClr>
            </a:solidFill>
          </a:ln>
        </p:spPr>
        <p:style>
          <a:lnRef idx="2">
            <a:schemeClr val="accent4"/>
          </a:lnRef>
          <a:fillRef idx="1">
            <a:schemeClr val="lt1"/>
          </a:fillRef>
          <a:effectRef idx="0">
            <a:schemeClr val="accent4"/>
          </a:effectRef>
          <a:fontRef idx="minor">
            <a:schemeClr val="dk1"/>
          </a:fontRef>
        </p:style>
        <p:txBody>
          <a:bodyPr wrap="square" rtlCol="0" anchor="ctr">
            <a:spAutoFit/>
          </a:bodyPr>
          <a:lstStyle/>
          <a:p>
            <a:r>
              <a:rPr lang="en-US" sz="1200" dirty="0">
                <a:solidFill>
                  <a:schemeClr val="bg2">
                    <a:lumMod val="50000"/>
                  </a:schemeClr>
                </a:solidFill>
              </a:rPr>
              <a:t>Key: 	       $  lowest cost		        lowest environmental benefit		              lowest local/technical benefit</a:t>
            </a:r>
          </a:p>
          <a:p>
            <a:r>
              <a:rPr lang="en-US" sz="1200" dirty="0">
                <a:solidFill>
                  <a:schemeClr val="bg2">
                    <a:lumMod val="50000"/>
                  </a:schemeClr>
                </a:solidFill>
              </a:rPr>
              <a:t>	$$$$ highest cost		        highest environmental benefit		              highest local/technical benefit</a:t>
            </a:r>
          </a:p>
        </p:txBody>
      </p:sp>
      <p:pic>
        <p:nvPicPr>
          <p:cNvPr id="3128" name="Graphic 13" descr="Leaf">
            <a:extLst>
              <a:ext uri="{FF2B5EF4-FFF2-40B4-BE49-F238E27FC236}">
                <a16:creationId xmlns:a16="http://schemas.microsoft.com/office/drawing/2014/main" id="{1008AA53-C5E1-4011-F008-18E7D67E9A24}"/>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121296" y="6274113"/>
            <a:ext cx="177251" cy="185607"/>
          </a:xfrm>
          <a:prstGeom prst="rect">
            <a:avLst/>
          </a:prstGeom>
        </p:spPr>
      </p:pic>
      <p:pic>
        <p:nvPicPr>
          <p:cNvPr id="3129" name="Graphic 17" descr="Checkmark">
            <a:extLst>
              <a:ext uri="{FF2B5EF4-FFF2-40B4-BE49-F238E27FC236}">
                <a16:creationId xmlns:a16="http://schemas.microsoft.com/office/drawing/2014/main" id="{3EB26AF2-0098-D546-6117-8C36B3DAF081}"/>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5491" y="6297832"/>
            <a:ext cx="132938" cy="139205"/>
          </a:xfrm>
          <a:prstGeom prst="rect">
            <a:avLst/>
          </a:prstGeom>
        </p:spPr>
      </p:pic>
      <p:pic>
        <p:nvPicPr>
          <p:cNvPr id="3130" name="Graphic 17" descr="Checkmark">
            <a:extLst>
              <a:ext uri="{FF2B5EF4-FFF2-40B4-BE49-F238E27FC236}">
                <a16:creationId xmlns:a16="http://schemas.microsoft.com/office/drawing/2014/main" id="{62FBE573-491C-39B9-C45E-118DBF80B8F6}"/>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5491" y="6463064"/>
            <a:ext cx="132938" cy="139205"/>
          </a:xfrm>
          <a:prstGeom prst="rect">
            <a:avLst/>
          </a:prstGeom>
        </p:spPr>
      </p:pic>
      <p:pic>
        <p:nvPicPr>
          <p:cNvPr id="3131" name="Graphic 17" descr="Checkmark">
            <a:extLst>
              <a:ext uri="{FF2B5EF4-FFF2-40B4-BE49-F238E27FC236}">
                <a16:creationId xmlns:a16="http://schemas.microsoft.com/office/drawing/2014/main" id="{C51CA8C5-BD35-C24E-777E-DD0725C03A16}"/>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05152" y="6462009"/>
            <a:ext cx="132938" cy="139205"/>
          </a:xfrm>
          <a:prstGeom prst="rect">
            <a:avLst/>
          </a:prstGeom>
        </p:spPr>
      </p:pic>
      <p:pic>
        <p:nvPicPr>
          <p:cNvPr id="3132" name="Graphic 17" descr="Checkmark">
            <a:extLst>
              <a:ext uri="{FF2B5EF4-FFF2-40B4-BE49-F238E27FC236}">
                <a16:creationId xmlns:a16="http://schemas.microsoft.com/office/drawing/2014/main" id="{F5849E6D-000A-1C28-61E3-460D56E36638}"/>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54815" y="6462009"/>
            <a:ext cx="132938" cy="139205"/>
          </a:xfrm>
          <a:prstGeom prst="rect">
            <a:avLst/>
          </a:prstGeom>
        </p:spPr>
      </p:pic>
      <p:pic>
        <p:nvPicPr>
          <p:cNvPr id="3133" name="Graphic 13" descr="Leaf">
            <a:extLst>
              <a:ext uri="{FF2B5EF4-FFF2-40B4-BE49-F238E27FC236}">
                <a16:creationId xmlns:a16="http://schemas.microsoft.com/office/drawing/2014/main" id="{8B1B5068-A248-EE6D-0493-2ED6985EFE90}"/>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5111773" y="6459967"/>
            <a:ext cx="177251" cy="185607"/>
          </a:xfrm>
          <a:prstGeom prst="rect">
            <a:avLst/>
          </a:prstGeom>
        </p:spPr>
      </p:pic>
      <p:pic>
        <p:nvPicPr>
          <p:cNvPr id="3134" name="Graphic 13" descr="Leaf">
            <a:extLst>
              <a:ext uri="{FF2B5EF4-FFF2-40B4-BE49-F238E27FC236}">
                <a16:creationId xmlns:a16="http://schemas.microsoft.com/office/drawing/2014/main" id="{61F6CD3A-50B5-D89A-81CA-217FDD661A9D}"/>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4951729" y="6459967"/>
            <a:ext cx="177251" cy="185607"/>
          </a:xfrm>
          <a:prstGeom prst="rect">
            <a:avLst/>
          </a:prstGeom>
        </p:spPr>
      </p:pic>
      <p:pic>
        <p:nvPicPr>
          <p:cNvPr id="3135" name="Graphic 13" descr="Leaf">
            <a:extLst>
              <a:ext uri="{FF2B5EF4-FFF2-40B4-BE49-F238E27FC236}">
                <a16:creationId xmlns:a16="http://schemas.microsoft.com/office/drawing/2014/main" id="{CAA49A4D-04C0-1EC5-1222-08C7F4B90F87}"/>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4791685" y="6459967"/>
            <a:ext cx="177251" cy="185607"/>
          </a:xfrm>
          <a:prstGeom prst="rect">
            <a:avLst/>
          </a:prstGeom>
        </p:spPr>
      </p:pic>
      <p:pic>
        <p:nvPicPr>
          <p:cNvPr id="3136" name="Graphic 13" descr="Leaf">
            <a:extLst>
              <a:ext uri="{FF2B5EF4-FFF2-40B4-BE49-F238E27FC236}">
                <a16:creationId xmlns:a16="http://schemas.microsoft.com/office/drawing/2014/main" id="{AF18DCC6-BD97-C960-4D56-A894AE1CD880}"/>
              </a:ext>
            </a:extLst>
          </p:cNvPr>
          <p:cNvPicPr/>
          <p:nvPr/>
        </p:nvPicPr>
        <p:blipFill>
          <a:blip r:embed="rId5">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dgm="http://schemas.openxmlformats.org/drawingml/2006/diagram" xmlns:ask="http://schemas.microsoft.com/office/drawing/2018/sketchyshape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25E1889-655C-4664-BFCA-279A18C962D3}"/>
              </a:ext>
            </a:extLst>
          </a:blip>
          <a:stretch>
            <a:fillRect/>
          </a:stretch>
        </p:blipFill>
        <p:spPr>
          <a:xfrm>
            <a:off x="4631641" y="6459967"/>
            <a:ext cx="177251" cy="185607"/>
          </a:xfrm>
          <a:prstGeom prst="rect">
            <a:avLst/>
          </a:prstGeom>
        </p:spPr>
      </p:pic>
      <p:pic>
        <p:nvPicPr>
          <p:cNvPr id="4" name="Picture 3" descr="A picture containing graphics, clipart, font, white&#10;&#10;Description automatically generated">
            <a:extLst>
              <a:ext uri="{FF2B5EF4-FFF2-40B4-BE49-F238E27FC236}">
                <a16:creationId xmlns:a16="http://schemas.microsoft.com/office/drawing/2014/main" id="{A9739D5A-C837-66EB-0993-35A3D43585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0445" y="0"/>
            <a:ext cx="765349" cy="765349"/>
          </a:xfrm>
          <a:prstGeom prst="rect">
            <a:avLst/>
          </a:prstGeom>
        </p:spPr>
      </p:pic>
      <p:sp>
        <p:nvSpPr>
          <p:cNvPr id="3" name="Text Placeholder 2">
            <a:extLst>
              <a:ext uri="{FF2B5EF4-FFF2-40B4-BE49-F238E27FC236}">
                <a16:creationId xmlns:a16="http://schemas.microsoft.com/office/drawing/2014/main" id="{A4B7A002-C8AF-A6AE-D5DC-BB7CC00DC815}"/>
              </a:ext>
            </a:extLst>
          </p:cNvPr>
          <p:cNvSpPr>
            <a:spLocks noGrp="1"/>
          </p:cNvSpPr>
          <p:nvPr>
            <p:ph type="body" sz="quarter" idx="13"/>
          </p:nvPr>
        </p:nvSpPr>
        <p:spPr>
          <a:xfrm>
            <a:off x="457200" y="228600"/>
            <a:ext cx="11503152" cy="314325"/>
          </a:xfrm>
        </p:spPr>
        <p:txBody>
          <a:bodyPr/>
          <a:lstStyle/>
          <a:p>
            <a:r>
              <a:rPr lang="en-US" dirty="0"/>
              <a:t>Roadmap Development  </a:t>
            </a:r>
          </a:p>
        </p:txBody>
      </p:sp>
    </p:spTree>
    <p:extLst>
      <p:ext uri="{BB962C8B-B14F-4D97-AF65-F5344CB8AC3E}">
        <p14:creationId xmlns:p14="http://schemas.microsoft.com/office/powerpoint/2010/main" val="1291494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DBCE3C-F1AA-6CE5-8F21-D0BE7F0643AA}"/>
              </a:ext>
            </a:extLst>
          </p:cNvPr>
          <p:cNvSpPr>
            <a:spLocks noGrp="1"/>
          </p:cNvSpPr>
          <p:nvPr>
            <p:ph type="sldNum" sz="quarter" idx="12"/>
          </p:nvPr>
        </p:nvSpPr>
        <p:spPr/>
        <p:txBody>
          <a:bodyPr/>
          <a:lstStyle/>
          <a:p>
            <a:fld id="{9FBBB179-F8D5-C345-885D-36A3B3A51673}" type="slidenum">
              <a:rPr lang="en-US" smtClean="0"/>
              <a:t>5</a:t>
            </a:fld>
            <a:endParaRPr lang="en-US"/>
          </a:p>
        </p:txBody>
      </p:sp>
      <p:sp>
        <p:nvSpPr>
          <p:cNvPr id="3" name="Text Placeholder 2">
            <a:extLst>
              <a:ext uri="{FF2B5EF4-FFF2-40B4-BE49-F238E27FC236}">
                <a16:creationId xmlns:a16="http://schemas.microsoft.com/office/drawing/2014/main" id="{B2BC627D-1160-2747-426A-27EBA3A7BEE2}"/>
              </a:ext>
            </a:extLst>
          </p:cNvPr>
          <p:cNvSpPr>
            <a:spLocks noGrp="1"/>
          </p:cNvSpPr>
          <p:nvPr>
            <p:ph type="body" sz="quarter" idx="13"/>
          </p:nvPr>
        </p:nvSpPr>
        <p:spPr/>
        <p:txBody>
          <a:bodyPr/>
          <a:lstStyle/>
          <a:p>
            <a:r>
              <a:rPr lang="en-US"/>
              <a:t>Renewable Energy</a:t>
            </a:r>
          </a:p>
        </p:txBody>
      </p:sp>
      <p:sp>
        <p:nvSpPr>
          <p:cNvPr id="4" name="Title 3">
            <a:extLst>
              <a:ext uri="{FF2B5EF4-FFF2-40B4-BE49-F238E27FC236}">
                <a16:creationId xmlns:a16="http://schemas.microsoft.com/office/drawing/2014/main" id="{F69DB161-E942-392D-CF1B-2D4731A0FB7B}"/>
              </a:ext>
            </a:extLst>
          </p:cNvPr>
          <p:cNvSpPr>
            <a:spLocks noGrp="1"/>
          </p:cNvSpPr>
          <p:nvPr>
            <p:ph type="title"/>
          </p:nvPr>
        </p:nvSpPr>
        <p:spPr/>
        <p:txBody>
          <a:bodyPr/>
          <a:lstStyle/>
          <a:p>
            <a:r>
              <a:rPr lang="en-US"/>
              <a:t>Agenda </a:t>
            </a:r>
          </a:p>
        </p:txBody>
      </p:sp>
      <p:graphicFrame>
        <p:nvGraphicFramePr>
          <p:cNvPr id="13" name="Diagram 12">
            <a:extLst>
              <a:ext uri="{FF2B5EF4-FFF2-40B4-BE49-F238E27FC236}">
                <a16:creationId xmlns:a16="http://schemas.microsoft.com/office/drawing/2014/main" id="{864DE9F0-2DC7-055D-BD40-5360931FED5F}"/>
              </a:ext>
            </a:extLst>
          </p:cNvPr>
          <p:cNvGraphicFramePr/>
          <p:nvPr>
            <p:extLst>
              <p:ext uri="{D42A27DB-BD31-4B8C-83A1-F6EECF244321}">
                <p14:modId xmlns:p14="http://schemas.microsoft.com/office/powerpoint/2010/main" val="3728563100"/>
              </p:ext>
            </p:extLst>
          </p:nvPr>
        </p:nvGraphicFramePr>
        <p:xfrm>
          <a:off x="1600772" y="1455623"/>
          <a:ext cx="9216008" cy="4433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6DF94A92-2B41-128A-04D1-F2AD34588F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3678" y="80962"/>
            <a:ext cx="619125"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397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758CD7-DF47-212C-884A-F7C68AD64DB6}"/>
              </a:ext>
            </a:extLst>
          </p:cNvPr>
          <p:cNvSpPr>
            <a:spLocks noGrp="1"/>
          </p:cNvSpPr>
          <p:nvPr>
            <p:ph type="sldNum" sz="quarter" idx="12"/>
          </p:nvPr>
        </p:nvSpPr>
        <p:spPr/>
        <p:txBody>
          <a:bodyPr/>
          <a:lstStyle/>
          <a:p>
            <a:fld id="{9FBBB179-F8D5-C345-885D-36A3B3A51673}" type="slidenum">
              <a:rPr lang="en-US" smtClean="0"/>
              <a:t>6</a:t>
            </a:fld>
            <a:endParaRPr lang="en-US"/>
          </a:p>
        </p:txBody>
      </p:sp>
      <p:sp>
        <p:nvSpPr>
          <p:cNvPr id="6" name="Title 1">
            <a:extLst>
              <a:ext uri="{FF2B5EF4-FFF2-40B4-BE49-F238E27FC236}">
                <a16:creationId xmlns:a16="http://schemas.microsoft.com/office/drawing/2014/main" id="{1B907F62-F8D2-3F5F-E395-59833FA6456B}"/>
              </a:ext>
            </a:extLst>
          </p:cNvPr>
          <p:cNvSpPr txBox="1">
            <a:spLocks/>
          </p:cNvSpPr>
          <p:nvPr/>
        </p:nvSpPr>
        <p:spPr>
          <a:xfrm>
            <a:off x="647621" y="326093"/>
            <a:ext cx="9869864" cy="95729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a:t> Webinar Objectives </a:t>
            </a:r>
          </a:p>
        </p:txBody>
      </p:sp>
      <p:sp>
        <p:nvSpPr>
          <p:cNvPr id="7" name="TextBox 6">
            <a:extLst>
              <a:ext uri="{FF2B5EF4-FFF2-40B4-BE49-F238E27FC236}">
                <a16:creationId xmlns:a16="http://schemas.microsoft.com/office/drawing/2014/main" id="{938975A6-C767-858E-BD41-483BDFFBAC57}"/>
              </a:ext>
            </a:extLst>
          </p:cNvPr>
          <p:cNvSpPr txBox="1"/>
          <p:nvPr/>
        </p:nvSpPr>
        <p:spPr>
          <a:xfrm>
            <a:off x="380953" y="2011218"/>
            <a:ext cx="6390640" cy="3391281"/>
          </a:xfrm>
          <a:prstGeom prst="rect">
            <a:avLst/>
          </a:prstGeom>
          <a:noFill/>
        </p:spPr>
        <p:txBody>
          <a:bodyPr wrap="square">
            <a:noAutofit/>
          </a:bodyPr>
          <a:lstStyle/>
          <a:p>
            <a:pPr marL="457200" marR="0" lvl="1" indent="-228600" algn="l" defTabSz="914400" rtl="0" eaLnBrk="1" fontAlgn="base" latinLnBrk="0" hangingPunct="1">
              <a:lnSpc>
                <a:spcPct val="100000"/>
              </a:lnSpc>
              <a:spcBef>
                <a:spcPts val="0"/>
              </a:spcBef>
              <a:spcAft>
                <a:spcPts val="3000"/>
              </a:spcAft>
              <a:buClr>
                <a:srgbClr val="005293"/>
              </a:buClr>
              <a:buSzTx/>
              <a:buFont typeface="Arial"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Understand Corning’s updated supplier expectations </a:t>
            </a:r>
          </a:p>
          <a:p>
            <a:pPr marL="457200" marR="0" lvl="1" indent="-228600" algn="l" defTabSz="914400" rtl="0" eaLnBrk="1" fontAlgn="base" latinLnBrk="0" hangingPunct="1">
              <a:lnSpc>
                <a:spcPct val="100000"/>
              </a:lnSpc>
              <a:spcBef>
                <a:spcPts val="0"/>
              </a:spcBef>
              <a:spcAft>
                <a:spcPts val="3000"/>
              </a:spcAft>
              <a:buClr>
                <a:srgbClr val="005293"/>
              </a:buClr>
              <a:buSzTx/>
              <a:buFont typeface="Arial"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Understand what renewable energy is and why it is important </a:t>
            </a:r>
            <a:endParaRPr lang="en-US" b="1" dirty="0">
              <a:solidFill>
                <a:prstClr val="black"/>
              </a:solidFill>
              <a:highlight>
                <a:srgbClr val="FFFF00"/>
              </a:highlight>
              <a:latin typeface="Arial"/>
            </a:endParaRPr>
          </a:p>
          <a:p>
            <a:pPr marL="457200" marR="0" lvl="1" indent="-228600" algn="l" defTabSz="914400" rtl="0" eaLnBrk="1" fontAlgn="base" latinLnBrk="0" hangingPunct="1">
              <a:lnSpc>
                <a:spcPct val="100000"/>
              </a:lnSpc>
              <a:spcBef>
                <a:spcPts val="0"/>
              </a:spcBef>
              <a:spcAft>
                <a:spcPts val="3000"/>
              </a:spcAft>
              <a:buClr>
                <a:srgbClr val="005293"/>
              </a:buClr>
              <a:buSzTx/>
              <a:buFont typeface="Arial"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Understand how to develop a renewable energy target and roadmap</a:t>
            </a:r>
          </a:p>
          <a:p>
            <a:pPr marL="457200" marR="0" lvl="1" indent="-228600" algn="l" defTabSz="914400" rtl="0" eaLnBrk="1" fontAlgn="base" latinLnBrk="0" hangingPunct="1">
              <a:lnSpc>
                <a:spcPct val="100000"/>
              </a:lnSpc>
              <a:spcBef>
                <a:spcPts val="0"/>
              </a:spcBef>
              <a:spcAft>
                <a:spcPts val="3000"/>
              </a:spcAft>
              <a:buClr>
                <a:srgbClr val="005293"/>
              </a:buClr>
              <a:buSzTx/>
              <a:buFont typeface="Arial" pitchFamily="34" charset="0"/>
              <a:buChar char="–"/>
              <a:tabLst/>
              <a:defRPr/>
            </a:pPr>
            <a:r>
              <a:rPr lang="en-US" b="1" dirty="0">
                <a:solidFill>
                  <a:prstClr val="black"/>
                </a:solidFill>
                <a:latin typeface="Arial"/>
              </a:rPr>
              <a:t>Understand renewable energy procurement options</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147A5F07-B111-1B40-598F-5F8495D389FB}"/>
              </a:ext>
            </a:extLst>
          </p:cNvPr>
          <p:cNvPicPr>
            <a:picLocks noChangeAspect="1"/>
          </p:cNvPicPr>
          <p:nvPr/>
        </p:nvPicPr>
        <p:blipFill rotWithShape="1">
          <a:blip r:embed="rId3">
            <a:alphaModFix amt="20000"/>
          </a:blip>
          <a:srcRect l="3937"/>
          <a:stretch/>
        </p:blipFill>
        <p:spPr>
          <a:xfrm>
            <a:off x="6771593" y="0"/>
            <a:ext cx="5420407" cy="6858000"/>
          </a:xfrm>
          <a:prstGeom prst="rect">
            <a:avLst/>
          </a:prstGeom>
        </p:spPr>
      </p:pic>
    </p:spTree>
    <p:extLst>
      <p:ext uri="{BB962C8B-B14F-4D97-AF65-F5344CB8AC3E}">
        <p14:creationId xmlns:p14="http://schemas.microsoft.com/office/powerpoint/2010/main" val="526781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BECE-6130-757A-0E56-477BB3AC42E4}"/>
              </a:ext>
            </a:extLst>
          </p:cNvPr>
          <p:cNvSpPr>
            <a:spLocks noGrp="1"/>
          </p:cNvSpPr>
          <p:nvPr>
            <p:ph type="ctrTitle"/>
          </p:nvPr>
        </p:nvSpPr>
        <p:spPr>
          <a:xfrm>
            <a:off x="457200" y="2007235"/>
            <a:ext cx="8970264" cy="1949450"/>
          </a:xfrm>
        </p:spPr>
        <p:txBody>
          <a:bodyPr/>
          <a:lstStyle/>
          <a:p>
            <a:r>
              <a:rPr lang="en-US"/>
              <a:t> </a:t>
            </a:r>
            <a:br>
              <a:rPr lang="en-US"/>
            </a:br>
            <a:br>
              <a:rPr lang="en-US"/>
            </a:br>
            <a:r>
              <a:rPr lang="en-US" sz="2800"/>
              <a:t>Corning Scope 3 Emission Program</a:t>
            </a:r>
            <a:br>
              <a:rPr lang="en-US" sz="2800"/>
            </a:br>
            <a:br>
              <a:rPr lang="en-US" sz="2800"/>
            </a:br>
            <a:endParaRPr lang="en-US" sz="2800"/>
          </a:p>
        </p:txBody>
      </p:sp>
      <p:sp>
        <p:nvSpPr>
          <p:cNvPr id="3" name="Subtitle 2">
            <a:extLst>
              <a:ext uri="{FF2B5EF4-FFF2-40B4-BE49-F238E27FC236}">
                <a16:creationId xmlns:a16="http://schemas.microsoft.com/office/drawing/2014/main" id="{2D5CBB7B-6977-F366-DC8C-6E798107CF0F}"/>
              </a:ext>
            </a:extLst>
          </p:cNvPr>
          <p:cNvSpPr>
            <a:spLocks noGrp="1"/>
          </p:cNvSpPr>
          <p:nvPr>
            <p:ph type="subTitle" idx="1"/>
          </p:nvPr>
        </p:nvSpPr>
        <p:spPr>
          <a:xfrm>
            <a:off x="457200" y="4243388"/>
            <a:ext cx="8970264" cy="976312"/>
          </a:xfrm>
        </p:spPr>
        <p:txBody>
          <a:bodyPr/>
          <a:lstStyle/>
          <a:p>
            <a:r>
              <a:rPr lang="en-US"/>
              <a:t>Adeola Adeusi</a:t>
            </a:r>
          </a:p>
          <a:p>
            <a:endParaRPr lang="en-US"/>
          </a:p>
        </p:txBody>
      </p:sp>
    </p:spTree>
    <p:extLst>
      <p:ext uri="{BB962C8B-B14F-4D97-AF65-F5344CB8AC3E}">
        <p14:creationId xmlns:p14="http://schemas.microsoft.com/office/powerpoint/2010/main" val="2552253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E3A1E9-7526-F440-B940-EE5A227892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BB179-F8D5-C345-885D-36A3B3A51673}" type="slidenum">
              <a:rPr kumimoji="0" lang="en-US" sz="10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E6204557-7DB4-B64D-8E2B-D47FA0D6672D}"/>
              </a:ext>
            </a:extLst>
          </p:cNvPr>
          <p:cNvSpPr>
            <a:spLocks noGrp="1"/>
          </p:cNvSpPr>
          <p:nvPr>
            <p:ph idx="1"/>
          </p:nvPr>
        </p:nvSpPr>
        <p:spPr>
          <a:xfrm>
            <a:off x="530413" y="1623663"/>
            <a:ext cx="4825726" cy="4083707"/>
          </a:xfrm>
        </p:spPr>
        <p:txBody>
          <a:bodyPr/>
          <a:lstStyle/>
          <a:p>
            <a:r>
              <a:rPr lang="en-US" sz="1400">
                <a:effectLst/>
              </a:rPr>
              <a:t>At Corning, we take a long-term approach to sustainability, </a:t>
            </a:r>
            <a:br>
              <a:rPr lang="en-US" sz="1400">
                <a:effectLst/>
              </a:rPr>
            </a:br>
            <a:r>
              <a:rPr lang="en-US" sz="1400">
                <a:effectLst/>
              </a:rPr>
              <a:t>as we address key challenges of the moment and evolve to meet the needs of the future. </a:t>
            </a:r>
          </a:p>
          <a:p>
            <a:r>
              <a:rPr lang="en-US" sz="1400">
                <a:effectLst/>
              </a:rPr>
              <a:t>We think about our contributions in two categories. One is </a:t>
            </a:r>
            <a:br>
              <a:rPr lang="en-US" sz="1400">
                <a:effectLst/>
              </a:rPr>
            </a:br>
            <a:r>
              <a:rPr lang="en-US" sz="1400">
                <a:effectLst/>
              </a:rPr>
              <a:t>our </a:t>
            </a:r>
            <a:r>
              <a:rPr lang="en-US" sz="1400" b="1">
                <a:effectLst/>
              </a:rPr>
              <a:t>footprint</a:t>
            </a:r>
            <a:r>
              <a:rPr lang="en-US" sz="1400">
                <a:effectLst/>
              </a:rPr>
              <a:t> – how our actions directly affect others in </a:t>
            </a:r>
            <a:br>
              <a:rPr lang="en-US" sz="1400">
                <a:effectLst/>
              </a:rPr>
            </a:br>
            <a:r>
              <a:rPr lang="en-US" sz="1400">
                <a:effectLst/>
              </a:rPr>
              <a:t>areas such as gender pay equity and carbon emissions from our operations. The other is our </a:t>
            </a:r>
            <a:r>
              <a:rPr lang="en-US" sz="1400" b="1">
                <a:effectLst/>
              </a:rPr>
              <a:t>handprint</a:t>
            </a:r>
            <a:r>
              <a:rPr lang="en-US" sz="1400">
                <a:effectLst/>
              </a:rPr>
              <a:t> – what we enable others to do through our products and services, such as helping to deliver over 8 billion COVID-19 vaccine doses </a:t>
            </a:r>
            <a:br>
              <a:rPr lang="en-US" sz="1400">
                <a:effectLst/>
              </a:rPr>
            </a:br>
            <a:r>
              <a:rPr lang="en-US" sz="1400">
                <a:effectLst/>
              </a:rPr>
              <a:t>to date through our glass vials. </a:t>
            </a:r>
          </a:p>
          <a:p>
            <a:r>
              <a:rPr lang="en-US" sz="1400">
                <a:effectLst/>
              </a:rPr>
              <a:t>We prioritize areas where we have distinctive capabilities </a:t>
            </a:r>
            <a:br>
              <a:rPr lang="en-US" sz="1400">
                <a:effectLst/>
              </a:rPr>
            </a:br>
            <a:r>
              <a:rPr lang="en-US" sz="1400">
                <a:effectLst/>
              </a:rPr>
              <a:t>to create value for our shareholders and meaningful progress for society. We also emphasize areas where our stakeholders are looking for us to set an example – areas such as supporting human rights in our supply chain, advancing gender equity, and acting with integrity in all we do. </a:t>
            </a:r>
            <a:br>
              <a:rPr lang="en-US" sz="1400">
                <a:effectLst/>
              </a:rPr>
            </a:br>
            <a:r>
              <a:rPr lang="en-US" sz="1400">
                <a:effectLst/>
              </a:rPr>
              <a:t>Investing in these areas also makes us more resilient and supports our ability to do what we do best – innovate.  </a:t>
            </a:r>
          </a:p>
          <a:p>
            <a:endParaRPr lang="en-US" sz="1400"/>
          </a:p>
        </p:txBody>
      </p:sp>
      <p:sp>
        <p:nvSpPr>
          <p:cNvPr id="11" name="Text Placeholder 2">
            <a:extLst>
              <a:ext uri="{FF2B5EF4-FFF2-40B4-BE49-F238E27FC236}">
                <a16:creationId xmlns:a16="http://schemas.microsoft.com/office/drawing/2014/main" id="{26241E8E-C126-5AF5-BA12-90FD01FA3DAF}"/>
              </a:ext>
            </a:extLst>
          </p:cNvPr>
          <p:cNvSpPr>
            <a:spLocks noGrp="1"/>
          </p:cNvSpPr>
          <p:nvPr>
            <p:ph type="body" sz="quarter" idx="13"/>
          </p:nvPr>
        </p:nvSpPr>
        <p:spPr>
          <a:xfrm>
            <a:off x="6239791" y="1623663"/>
            <a:ext cx="4978962" cy="4381501"/>
          </a:xfrm>
        </p:spPr>
        <p:txBody>
          <a:bodyPr/>
          <a:lstStyle/>
          <a:p>
            <a:r>
              <a:rPr lang="en-US" sz="2000" b="1">
                <a:solidFill>
                  <a:schemeClr val="tx2"/>
                </a:solidFill>
                <a:effectLst/>
                <a:latin typeface="+mj-lt"/>
                <a:ea typeface="Times New Roman" panose="02020603050405020304" pitchFamily="18" charset="0"/>
              </a:rPr>
              <a:t>“Quite simply, we’ve succeeded over the long term by always working to become better versions of ourselves. We never lose sight of our purpose, our Values, and the importance of engaging with – and delivering for – key stakeholders. And that’s “our why” – we always seek to advance and apply our leadership capabilities to make a positive difference in the world.”</a:t>
            </a:r>
          </a:p>
          <a:p>
            <a:pPr>
              <a:spcAft>
                <a:spcPts val="200"/>
              </a:spcAft>
            </a:pPr>
            <a:endParaRPr lang="en-US" sz="1600" b="1">
              <a:solidFill>
                <a:schemeClr val="tx2"/>
              </a:solidFill>
              <a:latin typeface="+mj-lt"/>
              <a:ea typeface="Times New Roman" panose="02020603050405020304" pitchFamily="18" charset="0"/>
            </a:endParaRPr>
          </a:p>
          <a:p>
            <a:pPr>
              <a:spcAft>
                <a:spcPts val="200"/>
              </a:spcAft>
            </a:pPr>
            <a:r>
              <a:rPr lang="en-US" sz="1400" b="1">
                <a:effectLst/>
                <a:latin typeface="+mj-lt"/>
                <a:ea typeface="Times New Roman" panose="02020603050405020304" pitchFamily="18" charset="0"/>
              </a:rPr>
              <a:t>Wendell P. Weeks</a:t>
            </a:r>
          </a:p>
          <a:p>
            <a:pPr>
              <a:spcAft>
                <a:spcPts val="200"/>
              </a:spcAft>
            </a:pPr>
            <a:r>
              <a:rPr lang="en-US" sz="1400">
                <a:effectLst/>
                <a:ea typeface="Times New Roman" panose="02020603050405020304" pitchFamily="18" charset="0"/>
              </a:rPr>
              <a:t>Chairman and Chief Executive Officer</a:t>
            </a:r>
          </a:p>
          <a:p>
            <a:endParaRPr lang="en-US" sz="1600" b="1">
              <a:solidFill>
                <a:schemeClr val="tx2"/>
              </a:solidFill>
              <a:effectLst/>
              <a:latin typeface="+mj-lt"/>
              <a:ea typeface="Times New Roman" panose="02020603050405020304" pitchFamily="18" charset="0"/>
            </a:endParaRPr>
          </a:p>
          <a:p>
            <a:endParaRPr lang="en-US" sz="1400"/>
          </a:p>
        </p:txBody>
      </p:sp>
      <p:sp>
        <p:nvSpPr>
          <p:cNvPr id="12" name="Title 3">
            <a:extLst>
              <a:ext uri="{FF2B5EF4-FFF2-40B4-BE49-F238E27FC236}">
                <a16:creationId xmlns:a16="http://schemas.microsoft.com/office/drawing/2014/main" id="{E507812E-7DA1-FEC2-375D-1D51DD6E3A11}"/>
              </a:ext>
            </a:extLst>
          </p:cNvPr>
          <p:cNvSpPr txBox="1">
            <a:spLocks/>
          </p:cNvSpPr>
          <p:nvPr/>
        </p:nvSpPr>
        <p:spPr>
          <a:xfrm>
            <a:off x="457200" y="571500"/>
            <a:ext cx="11503152" cy="88412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panose="020B0604020202020204"/>
                <a:ea typeface="+mj-ea"/>
                <a:cs typeface="+mj-cs"/>
              </a:rPr>
              <a:t>Our Approach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panose="020B0604020202020204"/>
                <a:ea typeface="+mj-ea"/>
                <a:cs typeface="+mj-cs"/>
              </a:rPr>
              <a:t>To Sustainability</a:t>
            </a:r>
          </a:p>
        </p:txBody>
      </p:sp>
    </p:spTree>
    <p:extLst>
      <p:ext uri="{BB962C8B-B14F-4D97-AF65-F5344CB8AC3E}">
        <p14:creationId xmlns:p14="http://schemas.microsoft.com/office/powerpoint/2010/main" val="3229967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30710D6-616C-129C-B493-E9A2F8B27B6D}"/>
              </a:ext>
            </a:extLst>
          </p:cNvPr>
          <p:cNvSpPr/>
          <p:nvPr/>
        </p:nvSpPr>
        <p:spPr>
          <a:xfrm>
            <a:off x="172720" y="1046480"/>
            <a:ext cx="5923280" cy="25746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22A47EB1-BC13-4002-B347-C737541DB2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BB179-F8D5-C345-885D-36A3B3A51673}" type="slidenum">
              <a:rPr kumimoji="0" lang="en-US" sz="10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0ADE1C48-E6E9-4F04-9D95-0C6558249CCD}"/>
              </a:ext>
            </a:extLst>
          </p:cNvPr>
          <p:cNvSpPr>
            <a:spLocks noGrp="1"/>
          </p:cNvSpPr>
          <p:nvPr>
            <p:ph type="title"/>
          </p:nvPr>
        </p:nvSpPr>
        <p:spPr/>
        <p:txBody>
          <a:bodyPr/>
          <a:lstStyle/>
          <a:p>
            <a:r>
              <a:rPr lang="en-US">
                <a:solidFill>
                  <a:schemeClr val="tx1"/>
                </a:solidFill>
              </a:rPr>
              <a:t>2023 Corning Sustainability Goals</a:t>
            </a:r>
          </a:p>
        </p:txBody>
      </p:sp>
      <p:sp>
        <p:nvSpPr>
          <p:cNvPr id="11" name="TextBox 10">
            <a:extLst>
              <a:ext uri="{FF2B5EF4-FFF2-40B4-BE49-F238E27FC236}">
                <a16:creationId xmlns:a16="http://schemas.microsoft.com/office/drawing/2014/main" id="{C9395204-4E49-4B28-BB31-50CBFC4B2523}"/>
              </a:ext>
            </a:extLst>
          </p:cNvPr>
          <p:cNvSpPr txBox="1"/>
          <p:nvPr/>
        </p:nvSpPr>
        <p:spPr>
          <a:xfrm>
            <a:off x="1852038" y="1609999"/>
            <a:ext cx="4087248" cy="4832092"/>
          </a:xfrm>
          <a:prstGeom prst="rect">
            <a:avLst/>
          </a:prstGeom>
          <a:noFill/>
        </p:spPr>
        <p:txBody>
          <a:bodyPr wrap="square"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Reduce our absolute </a:t>
            </a:r>
            <a:r>
              <a:rPr kumimoji="0" lang="en-US" sz="1400" b="1" i="0" u="none" strike="noStrike" kern="1200" cap="none" spc="0" normalizeH="0" baseline="0" noProof="0">
                <a:ln>
                  <a:noFill/>
                </a:ln>
                <a:solidFill>
                  <a:srgbClr val="1A45D7"/>
                </a:solidFill>
                <a:effectLst/>
                <a:uLnTx/>
                <a:uFillTx/>
                <a:latin typeface="Arial" panose="020B0604020202020204"/>
                <a:ea typeface="+mn-ea"/>
                <a:cs typeface="+mn-cs"/>
              </a:rPr>
              <a:t>Scope 1 and 2 greenhouse gas (GHG)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emissions 30% by 2028 from a 2021 base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Reduce our absolute </a:t>
            </a:r>
            <a:r>
              <a:rPr kumimoji="0" lang="en-US" sz="1400" b="1" i="0" u="none" strike="noStrike" kern="1200" cap="none" spc="0" normalizeH="0" baseline="0" noProof="0">
                <a:ln>
                  <a:noFill/>
                </a:ln>
                <a:solidFill>
                  <a:srgbClr val="1A45D7"/>
                </a:solidFill>
                <a:effectLst/>
                <a:uLnTx/>
                <a:uFillTx/>
                <a:latin typeface="Arial" panose="020B0604020202020204"/>
                <a:ea typeface="+mn-ea"/>
                <a:cs typeface="+mn-cs"/>
              </a:rPr>
              <a:t>Scope 3 GHG emissions</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covering purchased goods and services, capital goods, fuel- and energy-related activities, and upstream transportation and distribution 17.5% by 2028 from a 2021 base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Increase our use of </a:t>
            </a:r>
            <a:r>
              <a:rPr kumimoji="0" lang="en-US" sz="1400" b="1" i="0" u="none" strike="noStrike" kern="1200" cap="none" spc="0" normalizeH="0" baseline="0" noProof="0">
                <a:ln>
                  <a:noFill/>
                </a:ln>
                <a:solidFill>
                  <a:srgbClr val="1A45D7"/>
                </a:solidFill>
                <a:effectLst/>
                <a:uLnTx/>
                <a:uFillTx/>
                <a:latin typeface="Arial" panose="020B0604020202020204"/>
                <a:ea typeface="+mn-ea"/>
                <a:cs typeface="+mn-cs"/>
              </a:rPr>
              <a:t>renewable energy</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by 400% by 2030 from a 2018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By the end of 2023, assess Corning’s exposure to </a:t>
            </a:r>
            <a:r>
              <a:rPr kumimoji="0" lang="en-US" sz="1400" b="1" i="0" u="none" strike="noStrike" kern="1200" cap="none" spc="0" normalizeH="0" baseline="0" noProof="0">
                <a:ln>
                  <a:noFill/>
                </a:ln>
                <a:solidFill>
                  <a:srgbClr val="1A45D7"/>
                </a:solidFill>
                <a:effectLst/>
                <a:uLnTx/>
                <a:uFillTx/>
                <a:latin typeface="Arial" panose="020B0604020202020204"/>
                <a:ea typeface="+mn-ea"/>
                <a:cs typeface="+mn-cs"/>
              </a:rPr>
              <a:t>water</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By the end of 2024, Corning will be generating monthly, accurate, and comprehensive water use data for our top 10 </a:t>
            </a:r>
            <a:r>
              <a:rPr kumimoji="0" lang="en-US" sz="1400" b="1" i="0" u="none" strike="noStrike" kern="1200" cap="none" spc="0" normalizeH="0" baseline="0" noProof="0">
                <a:ln>
                  <a:noFill/>
                </a:ln>
                <a:solidFill>
                  <a:srgbClr val="1A45D7"/>
                </a:solidFill>
                <a:effectLst/>
                <a:uLnTx/>
                <a:uFillTx/>
                <a:latin typeface="Arial" panose="020B0604020202020204"/>
                <a:ea typeface="+mn-ea"/>
                <a:cs typeface="+mn-cs"/>
              </a:rPr>
              <a:t>water</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-use facilities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By the end of 2028, Corning will increase its </a:t>
            </a:r>
            <a:r>
              <a:rPr kumimoji="0" lang="en-US" sz="1400" b="1" i="0" u="none" strike="noStrike" kern="1200" cap="none" spc="0" normalizeH="0" baseline="0" noProof="0">
                <a:ln>
                  <a:noFill/>
                </a:ln>
                <a:solidFill>
                  <a:srgbClr val="1A45D7"/>
                </a:solidFill>
                <a:effectLst/>
                <a:uLnTx/>
                <a:uFillTx/>
                <a:latin typeface="Arial" panose="020B0604020202020204"/>
                <a:ea typeface="+mn-ea"/>
                <a:cs typeface="+mn-cs"/>
              </a:rPr>
              <a:t>waste</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diversion rate to greater than 80% globally</a:t>
            </a:r>
          </a:p>
        </p:txBody>
      </p:sp>
      <p:sp>
        <p:nvSpPr>
          <p:cNvPr id="13" name="TextBox 12">
            <a:extLst>
              <a:ext uri="{FF2B5EF4-FFF2-40B4-BE49-F238E27FC236}">
                <a16:creationId xmlns:a16="http://schemas.microsoft.com/office/drawing/2014/main" id="{156A31BF-0E17-413A-86A0-BEF17A59CC25}"/>
              </a:ext>
            </a:extLst>
          </p:cNvPr>
          <p:cNvSpPr txBox="1"/>
          <p:nvPr/>
        </p:nvSpPr>
        <p:spPr>
          <a:xfrm>
            <a:off x="7855303" y="1609999"/>
            <a:ext cx="4145003" cy="4616648"/>
          </a:xfrm>
          <a:prstGeom prst="rect">
            <a:avLst/>
          </a:prstGeom>
          <a:noFill/>
        </p:spPr>
        <p:txBody>
          <a:bodyPr wrap="square"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By the end of 2023, Corning will be generating monthly, accurate, and comprehensive landfill waste and diverted </a:t>
            </a:r>
            <a:r>
              <a:rPr kumimoji="0" lang="en-US" sz="1400" b="1" i="0" u="none" strike="noStrike" kern="1200" cap="none" spc="0" normalizeH="0" baseline="0" noProof="0">
                <a:ln>
                  <a:noFill/>
                </a:ln>
                <a:solidFill>
                  <a:srgbClr val="1A45D7"/>
                </a:solidFill>
                <a:effectLst/>
                <a:uLnTx/>
                <a:uFillTx/>
                <a:latin typeface="Arial" panose="020B0604020202020204"/>
                <a:ea typeface="+mn-ea"/>
                <a:cs typeface="+mn-cs"/>
              </a:rPr>
              <a:t>waste</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data for our top 10 waste-generating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Certify 100% of our high-risk </a:t>
            </a:r>
            <a:r>
              <a:rPr kumimoji="0" lang="en-US" sz="1400" b="1" i="0" u="none" strike="noStrike" kern="1200" cap="none" spc="0" normalizeH="0" baseline="0" noProof="0">
                <a:ln>
                  <a:noFill/>
                </a:ln>
                <a:solidFill>
                  <a:srgbClr val="1A45D7"/>
                </a:solidFill>
                <a:effectLst/>
                <a:uLnTx/>
                <a:uFillTx/>
                <a:latin typeface="Arial" panose="020B0604020202020204"/>
                <a:ea typeface="+mn-ea"/>
                <a:cs typeface="+mn-cs"/>
              </a:rPr>
              <a:t>suppliers as socially responsible</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by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Reduce our total </a:t>
            </a:r>
            <a:r>
              <a:rPr kumimoji="0" lang="en-US" sz="1400" b="1" i="0" u="none" strike="noStrike" kern="1200" cap="none" spc="0" normalizeH="0" baseline="0" noProof="0">
                <a:ln>
                  <a:noFill/>
                </a:ln>
                <a:solidFill>
                  <a:srgbClr val="1A45D7"/>
                </a:solidFill>
                <a:effectLst/>
                <a:uLnTx/>
                <a:uFillTx/>
                <a:latin typeface="Arial" panose="020B0604020202020204"/>
                <a:ea typeface="+mn-ea"/>
                <a:cs typeface="+mn-cs"/>
              </a:rPr>
              <a:t>recordable case incident rate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(TRIR) within the portion of our operations that disproportionately contribute to our overall recordable injury and illness rate by at least 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Encourage increased </a:t>
            </a:r>
            <a:r>
              <a:rPr kumimoji="0" lang="en-US" sz="1400" b="1" i="0" u="none" strike="noStrike" kern="1200" cap="none" spc="0" normalizeH="0" baseline="0" noProof="0">
                <a:ln>
                  <a:noFill/>
                </a:ln>
                <a:solidFill>
                  <a:srgbClr val="1A45D7"/>
                </a:solidFill>
                <a:effectLst/>
                <a:uLnTx/>
                <a:uFillTx/>
                <a:latin typeface="Arial" panose="020B0604020202020204"/>
                <a:ea typeface="+mn-ea"/>
                <a:cs typeface="+mn-cs"/>
              </a:rPr>
              <a:t>volunteerism</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efforts year over year by supporting, rewarding, and recognizing employees’ efforts in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Achieve understanding of the </a:t>
            </a:r>
            <a:r>
              <a:rPr kumimoji="0" lang="en-US" sz="1400" b="1" i="0" u="none" strike="noStrike" kern="1200" cap="none" spc="0" normalizeH="0" baseline="0" noProof="0">
                <a:ln>
                  <a:noFill/>
                </a:ln>
                <a:solidFill>
                  <a:srgbClr val="1A45D7"/>
                </a:solidFill>
                <a:effectLst/>
                <a:uLnTx/>
                <a:uFillTx/>
                <a:latin typeface="Arial" panose="020B0604020202020204"/>
                <a:ea typeface="+mn-ea"/>
                <a:cs typeface="+mn-cs"/>
              </a:rPr>
              <a:t>Corning Code of Conduct</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including how to report allegations of ethical or legal misconduct, among 100% of employees </a:t>
            </a:r>
          </a:p>
        </p:txBody>
      </p:sp>
      <p:pic>
        <p:nvPicPr>
          <p:cNvPr id="24" name="Picture 23">
            <a:extLst>
              <a:ext uri="{FF2B5EF4-FFF2-40B4-BE49-F238E27FC236}">
                <a16:creationId xmlns:a16="http://schemas.microsoft.com/office/drawing/2014/main" id="{2808F5B3-0755-4A8E-971C-EE41714EF6D4}"/>
              </a:ext>
            </a:extLst>
          </p:cNvPr>
          <p:cNvPicPr>
            <a:picLocks noChangeAspect="1"/>
          </p:cNvPicPr>
          <p:nvPr/>
        </p:nvPicPr>
        <p:blipFill>
          <a:blip r:embed="rId3"/>
          <a:stretch>
            <a:fillRect/>
          </a:stretch>
        </p:blipFill>
        <p:spPr>
          <a:xfrm>
            <a:off x="939535" y="1654864"/>
            <a:ext cx="420624" cy="420624"/>
          </a:xfrm>
          <a:prstGeom prst="rect">
            <a:avLst/>
          </a:prstGeom>
        </p:spPr>
      </p:pic>
      <p:pic>
        <p:nvPicPr>
          <p:cNvPr id="26" name="Picture 25">
            <a:extLst>
              <a:ext uri="{FF2B5EF4-FFF2-40B4-BE49-F238E27FC236}">
                <a16:creationId xmlns:a16="http://schemas.microsoft.com/office/drawing/2014/main" id="{5B3B04E6-3318-4728-BEF8-0D4DD6CFA238}"/>
              </a:ext>
            </a:extLst>
          </p:cNvPr>
          <p:cNvPicPr>
            <a:picLocks noChangeAspect="1"/>
          </p:cNvPicPr>
          <p:nvPr/>
        </p:nvPicPr>
        <p:blipFill>
          <a:blip r:embed="rId4"/>
          <a:stretch>
            <a:fillRect/>
          </a:stretch>
        </p:blipFill>
        <p:spPr>
          <a:xfrm>
            <a:off x="1412204" y="1654864"/>
            <a:ext cx="420624" cy="420624"/>
          </a:xfrm>
          <a:prstGeom prst="rect">
            <a:avLst/>
          </a:prstGeom>
        </p:spPr>
      </p:pic>
      <p:pic>
        <p:nvPicPr>
          <p:cNvPr id="4" name="Picture 3">
            <a:extLst>
              <a:ext uri="{FF2B5EF4-FFF2-40B4-BE49-F238E27FC236}">
                <a16:creationId xmlns:a16="http://schemas.microsoft.com/office/drawing/2014/main" id="{8FE6888B-7099-8E88-EE72-B99BA667012D}"/>
              </a:ext>
            </a:extLst>
          </p:cNvPr>
          <p:cNvPicPr>
            <a:picLocks noChangeAspect="1"/>
          </p:cNvPicPr>
          <p:nvPr/>
        </p:nvPicPr>
        <p:blipFill>
          <a:blip r:embed="rId5"/>
          <a:stretch>
            <a:fillRect/>
          </a:stretch>
        </p:blipFill>
        <p:spPr>
          <a:xfrm>
            <a:off x="457200" y="2498120"/>
            <a:ext cx="423984" cy="425621"/>
          </a:xfrm>
          <a:prstGeom prst="rect">
            <a:avLst/>
          </a:prstGeom>
        </p:spPr>
      </p:pic>
      <p:pic>
        <p:nvPicPr>
          <p:cNvPr id="5" name="Picture 4">
            <a:extLst>
              <a:ext uri="{FF2B5EF4-FFF2-40B4-BE49-F238E27FC236}">
                <a16:creationId xmlns:a16="http://schemas.microsoft.com/office/drawing/2014/main" id="{62814FB4-73D4-8BB0-EBE2-59784C5CE68F}"/>
              </a:ext>
            </a:extLst>
          </p:cNvPr>
          <p:cNvPicPr>
            <a:picLocks noChangeAspect="1"/>
          </p:cNvPicPr>
          <p:nvPr/>
        </p:nvPicPr>
        <p:blipFill>
          <a:blip r:embed="rId5"/>
          <a:stretch>
            <a:fillRect/>
          </a:stretch>
        </p:blipFill>
        <p:spPr>
          <a:xfrm>
            <a:off x="460810" y="1654864"/>
            <a:ext cx="423984" cy="425621"/>
          </a:xfrm>
          <a:prstGeom prst="rect">
            <a:avLst/>
          </a:prstGeom>
        </p:spPr>
      </p:pic>
      <p:pic>
        <p:nvPicPr>
          <p:cNvPr id="6" name="Picture 5">
            <a:extLst>
              <a:ext uri="{FF2B5EF4-FFF2-40B4-BE49-F238E27FC236}">
                <a16:creationId xmlns:a16="http://schemas.microsoft.com/office/drawing/2014/main" id="{0C3B103C-90A1-0075-664D-B16D7B19ACF3}"/>
              </a:ext>
            </a:extLst>
          </p:cNvPr>
          <p:cNvPicPr>
            <a:picLocks noChangeAspect="1"/>
          </p:cNvPicPr>
          <p:nvPr/>
        </p:nvPicPr>
        <p:blipFill>
          <a:blip r:embed="rId3"/>
          <a:stretch>
            <a:fillRect/>
          </a:stretch>
        </p:blipFill>
        <p:spPr>
          <a:xfrm>
            <a:off x="935064" y="2498120"/>
            <a:ext cx="420624" cy="420624"/>
          </a:xfrm>
          <a:prstGeom prst="rect">
            <a:avLst/>
          </a:prstGeom>
        </p:spPr>
      </p:pic>
      <p:pic>
        <p:nvPicPr>
          <p:cNvPr id="8" name="Picture 7">
            <a:extLst>
              <a:ext uri="{FF2B5EF4-FFF2-40B4-BE49-F238E27FC236}">
                <a16:creationId xmlns:a16="http://schemas.microsoft.com/office/drawing/2014/main" id="{1BEBD6D6-FB73-0661-4A13-0CC295B62ECA}"/>
              </a:ext>
            </a:extLst>
          </p:cNvPr>
          <p:cNvPicPr>
            <a:picLocks noChangeAspect="1"/>
          </p:cNvPicPr>
          <p:nvPr/>
        </p:nvPicPr>
        <p:blipFill>
          <a:blip r:embed="rId4"/>
          <a:stretch>
            <a:fillRect/>
          </a:stretch>
        </p:blipFill>
        <p:spPr>
          <a:xfrm>
            <a:off x="1416969" y="2498120"/>
            <a:ext cx="420624" cy="420624"/>
          </a:xfrm>
          <a:prstGeom prst="rect">
            <a:avLst/>
          </a:prstGeom>
        </p:spPr>
      </p:pic>
      <p:pic>
        <p:nvPicPr>
          <p:cNvPr id="9" name="Picture 8">
            <a:extLst>
              <a:ext uri="{FF2B5EF4-FFF2-40B4-BE49-F238E27FC236}">
                <a16:creationId xmlns:a16="http://schemas.microsoft.com/office/drawing/2014/main" id="{E599B3EB-5951-AB56-3745-4C2450A0E31A}"/>
              </a:ext>
            </a:extLst>
          </p:cNvPr>
          <p:cNvPicPr>
            <a:picLocks noChangeAspect="1"/>
          </p:cNvPicPr>
          <p:nvPr/>
        </p:nvPicPr>
        <p:blipFill>
          <a:blip r:embed="rId5"/>
          <a:stretch>
            <a:fillRect/>
          </a:stretch>
        </p:blipFill>
        <p:spPr>
          <a:xfrm>
            <a:off x="457200" y="3760165"/>
            <a:ext cx="423984" cy="425621"/>
          </a:xfrm>
          <a:prstGeom prst="rect">
            <a:avLst/>
          </a:prstGeom>
        </p:spPr>
      </p:pic>
      <p:pic>
        <p:nvPicPr>
          <p:cNvPr id="10" name="Picture 9">
            <a:extLst>
              <a:ext uri="{FF2B5EF4-FFF2-40B4-BE49-F238E27FC236}">
                <a16:creationId xmlns:a16="http://schemas.microsoft.com/office/drawing/2014/main" id="{BFBAFE38-96E9-6CBD-DE18-82DE4567147B}"/>
              </a:ext>
            </a:extLst>
          </p:cNvPr>
          <p:cNvPicPr>
            <a:picLocks noChangeAspect="1"/>
          </p:cNvPicPr>
          <p:nvPr/>
        </p:nvPicPr>
        <p:blipFill>
          <a:blip r:embed="rId3"/>
          <a:stretch>
            <a:fillRect/>
          </a:stretch>
        </p:blipFill>
        <p:spPr>
          <a:xfrm>
            <a:off x="935064" y="3760165"/>
            <a:ext cx="420624" cy="420624"/>
          </a:xfrm>
          <a:prstGeom prst="rect">
            <a:avLst/>
          </a:prstGeom>
        </p:spPr>
      </p:pic>
      <p:pic>
        <p:nvPicPr>
          <p:cNvPr id="12" name="Picture 11">
            <a:extLst>
              <a:ext uri="{FF2B5EF4-FFF2-40B4-BE49-F238E27FC236}">
                <a16:creationId xmlns:a16="http://schemas.microsoft.com/office/drawing/2014/main" id="{B352E00D-3DF6-5FED-02F2-E9E74DC41D2B}"/>
              </a:ext>
            </a:extLst>
          </p:cNvPr>
          <p:cNvPicPr>
            <a:picLocks noChangeAspect="1"/>
          </p:cNvPicPr>
          <p:nvPr/>
        </p:nvPicPr>
        <p:blipFill>
          <a:blip r:embed="rId4"/>
          <a:stretch>
            <a:fillRect/>
          </a:stretch>
        </p:blipFill>
        <p:spPr>
          <a:xfrm>
            <a:off x="1416969" y="3760165"/>
            <a:ext cx="420624" cy="420624"/>
          </a:xfrm>
          <a:prstGeom prst="rect">
            <a:avLst/>
          </a:prstGeom>
        </p:spPr>
      </p:pic>
      <p:pic>
        <p:nvPicPr>
          <p:cNvPr id="15" name="Picture 14">
            <a:extLst>
              <a:ext uri="{FF2B5EF4-FFF2-40B4-BE49-F238E27FC236}">
                <a16:creationId xmlns:a16="http://schemas.microsoft.com/office/drawing/2014/main" id="{147944EF-B315-0654-144E-ABBE942D2A0D}"/>
              </a:ext>
            </a:extLst>
          </p:cNvPr>
          <p:cNvPicPr>
            <a:picLocks noChangeAspect="1"/>
          </p:cNvPicPr>
          <p:nvPr/>
        </p:nvPicPr>
        <p:blipFill>
          <a:blip r:embed="rId6"/>
          <a:stretch>
            <a:fillRect/>
          </a:stretch>
        </p:blipFill>
        <p:spPr>
          <a:xfrm>
            <a:off x="6476671" y="2708432"/>
            <a:ext cx="420623" cy="420623"/>
          </a:xfrm>
          <a:prstGeom prst="rect">
            <a:avLst/>
          </a:prstGeom>
        </p:spPr>
      </p:pic>
      <p:pic>
        <p:nvPicPr>
          <p:cNvPr id="17" name="Picture 16">
            <a:extLst>
              <a:ext uri="{FF2B5EF4-FFF2-40B4-BE49-F238E27FC236}">
                <a16:creationId xmlns:a16="http://schemas.microsoft.com/office/drawing/2014/main" id="{E22B0B44-FA2E-8830-E34D-FA6D214C01A8}"/>
              </a:ext>
            </a:extLst>
          </p:cNvPr>
          <p:cNvPicPr>
            <a:picLocks noChangeAspect="1"/>
          </p:cNvPicPr>
          <p:nvPr/>
        </p:nvPicPr>
        <p:blipFill>
          <a:blip r:embed="rId7"/>
          <a:stretch>
            <a:fillRect/>
          </a:stretch>
        </p:blipFill>
        <p:spPr>
          <a:xfrm>
            <a:off x="6953052" y="2708432"/>
            <a:ext cx="420623" cy="422234"/>
          </a:xfrm>
          <a:prstGeom prst="rect">
            <a:avLst/>
          </a:prstGeom>
        </p:spPr>
      </p:pic>
      <p:pic>
        <p:nvPicPr>
          <p:cNvPr id="19" name="Picture 18">
            <a:extLst>
              <a:ext uri="{FF2B5EF4-FFF2-40B4-BE49-F238E27FC236}">
                <a16:creationId xmlns:a16="http://schemas.microsoft.com/office/drawing/2014/main" id="{466DF57C-C848-9610-64F6-F1ED5CB2A686}"/>
              </a:ext>
            </a:extLst>
          </p:cNvPr>
          <p:cNvPicPr>
            <a:picLocks noChangeAspect="1"/>
          </p:cNvPicPr>
          <p:nvPr/>
        </p:nvPicPr>
        <p:blipFill>
          <a:blip r:embed="rId8"/>
          <a:stretch>
            <a:fillRect/>
          </a:stretch>
        </p:blipFill>
        <p:spPr>
          <a:xfrm>
            <a:off x="7429433" y="2703540"/>
            <a:ext cx="420624" cy="425515"/>
          </a:xfrm>
          <a:prstGeom prst="rect">
            <a:avLst/>
          </a:prstGeom>
        </p:spPr>
      </p:pic>
      <p:pic>
        <p:nvPicPr>
          <p:cNvPr id="21" name="Picture 20">
            <a:extLst>
              <a:ext uri="{FF2B5EF4-FFF2-40B4-BE49-F238E27FC236}">
                <a16:creationId xmlns:a16="http://schemas.microsoft.com/office/drawing/2014/main" id="{DA34C6AD-9327-6884-50BF-B8B14AC04DAE}"/>
              </a:ext>
            </a:extLst>
          </p:cNvPr>
          <p:cNvPicPr>
            <a:picLocks noChangeAspect="1"/>
          </p:cNvPicPr>
          <p:nvPr/>
        </p:nvPicPr>
        <p:blipFill>
          <a:blip r:embed="rId9"/>
          <a:stretch>
            <a:fillRect/>
          </a:stretch>
        </p:blipFill>
        <p:spPr>
          <a:xfrm>
            <a:off x="6477943" y="4381864"/>
            <a:ext cx="420623" cy="420623"/>
          </a:xfrm>
          <a:prstGeom prst="rect">
            <a:avLst/>
          </a:prstGeom>
        </p:spPr>
      </p:pic>
      <p:pic>
        <p:nvPicPr>
          <p:cNvPr id="22" name="Picture 21">
            <a:extLst>
              <a:ext uri="{FF2B5EF4-FFF2-40B4-BE49-F238E27FC236}">
                <a16:creationId xmlns:a16="http://schemas.microsoft.com/office/drawing/2014/main" id="{A87A3019-CA40-334F-BD6B-33002FCFD003}"/>
              </a:ext>
            </a:extLst>
          </p:cNvPr>
          <p:cNvPicPr>
            <a:picLocks noChangeAspect="1"/>
          </p:cNvPicPr>
          <p:nvPr/>
        </p:nvPicPr>
        <p:blipFill>
          <a:blip r:embed="rId6"/>
          <a:stretch>
            <a:fillRect/>
          </a:stretch>
        </p:blipFill>
        <p:spPr>
          <a:xfrm>
            <a:off x="6474048" y="5225341"/>
            <a:ext cx="420623" cy="420623"/>
          </a:xfrm>
          <a:prstGeom prst="rect">
            <a:avLst/>
          </a:prstGeom>
        </p:spPr>
      </p:pic>
      <p:pic>
        <p:nvPicPr>
          <p:cNvPr id="25" name="Picture 24">
            <a:extLst>
              <a:ext uri="{FF2B5EF4-FFF2-40B4-BE49-F238E27FC236}">
                <a16:creationId xmlns:a16="http://schemas.microsoft.com/office/drawing/2014/main" id="{B690F3F5-ABF6-8EB4-4B2F-DC47F5519F02}"/>
              </a:ext>
            </a:extLst>
          </p:cNvPr>
          <p:cNvPicPr>
            <a:picLocks noChangeAspect="1"/>
          </p:cNvPicPr>
          <p:nvPr/>
        </p:nvPicPr>
        <p:blipFill>
          <a:blip r:embed="rId7"/>
          <a:stretch>
            <a:fillRect/>
          </a:stretch>
        </p:blipFill>
        <p:spPr>
          <a:xfrm>
            <a:off x="944305" y="4415695"/>
            <a:ext cx="415853" cy="422234"/>
          </a:xfrm>
          <a:prstGeom prst="rect">
            <a:avLst/>
          </a:prstGeom>
        </p:spPr>
      </p:pic>
      <p:pic>
        <p:nvPicPr>
          <p:cNvPr id="29" name="Picture 28">
            <a:extLst>
              <a:ext uri="{FF2B5EF4-FFF2-40B4-BE49-F238E27FC236}">
                <a16:creationId xmlns:a16="http://schemas.microsoft.com/office/drawing/2014/main" id="{76753FC4-3BB8-AC0D-C459-8F8174E688D8}"/>
              </a:ext>
            </a:extLst>
          </p:cNvPr>
          <p:cNvPicPr>
            <a:picLocks noChangeAspect="1"/>
          </p:cNvPicPr>
          <p:nvPr/>
        </p:nvPicPr>
        <p:blipFill>
          <a:blip r:embed="rId10"/>
          <a:stretch>
            <a:fillRect/>
          </a:stretch>
        </p:blipFill>
        <p:spPr>
          <a:xfrm>
            <a:off x="470047" y="4418808"/>
            <a:ext cx="420374" cy="420624"/>
          </a:xfrm>
          <a:prstGeom prst="rect">
            <a:avLst/>
          </a:prstGeom>
        </p:spPr>
      </p:pic>
      <p:pic>
        <p:nvPicPr>
          <p:cNvPr id="30" name="Picture 29">
            <a:extLst>
              <a:ext uri="{FF2B5EF4-FFF2-40B4-BE49-F238E27FC236}">
                <a16:creationId xmlns:a16="http://schemas.microsoft.com/office/drawing/2014/main" id="{9331B418-2E32-F58B-7C90-113EA35C52B7}"/>
              </a:ext>
            </a:extLst>
          </p:cNvPr>
          <p:cNvPicPr>
            <a:picLocks noChangeAspect="1"/>
          </p:cNvPicPr>
          <p:nvPr/>
        </p:nvPicPr>
        <p:blipFill>
          <a:blip r:embed="rId7"/>
          <a:stretch>
            <a:fillRect/>
          </a:stretch>
        </p:blipFill>
        <p:spPr>
          <a:xfrm>
            <a:off x="939835" y="5070951"/>
            <a:ext cx="415853" cy="422234"/>
          </a:xfrm>
          <a:prstGeom prst="rect">
            <a:avLst/>
          </a:prstGeom>
        </p:spPr>
      </p:pic>
      <p:pic>
        <p:nvPicPr>
          <p:cNvPr id="31" name="Picture 30">
            <a:extLst>
              <a:ext uri="{FF2B5EF4-FFF2-40B4-BE49-F238E27FC236}">
                <a16:creationId xmlns:a16="http://schemas.microsoft.com/office/drawing/2014/main" id="{B90413D3-7E8D-EFAC-CCFD-11EFDA8B24B3}"/>
              </a:ext>
            </a:extLst>
          </p:cNvPr>
          <p:cNvPicPr>
            <a:picLocks noChangeAspect="1"/>
          </p:cNvPicPr>
          <p:nvPr/>
        </p:nvPicPr>
        <p:blipFill>
          <a:blip r:embed="rId10"/>
          <a:stretch>
            <a:fillRect/>
          </a:stretch>
        </p:blipFill>
        <p:spPr>
          <a:xfrm>
            <a:off x="465577" y="5074064"/>
            <a:ext cx="420374" cy="420624"/>
          </a:xfrm>
          <a:prstGeom prst="rect">
            <a:avLst/>
          </a:prstGeom>
        </p:spPr>
      </p:pic>
      <p:pic>
        <p:nvPicPr>
          <p:cNvPr id="32" name="Picture 31">
            <a:extLst>
              <a:ext uri="{FF2B5EF4-FFF2-40B4-BE49-F238E27FC236}">
                <a16:creationId xmlns:a16="http://schemas.microsoft.com/office/drawing/2014/main" id="{CFFFC8A5-34A4-DEFC-2639-3BDB1894E2BE}"/>
              </a:ext>
            </a:extLst>
          </p:cNvPr>
          <p:cNvPicPr>
            <a:picLocks noChangeAspect="1"/>
          </p:cNvPicPr>
          <p:nvPr/>
        </p:nvPicPr>
        <p:blipFill>
          <a:blip r:embed="rId7"/>
          <a:stretch>
            <a:fillRect/>
          </a:stretch>
        </p:blipFill>
        <p:spPr>
          <a:xfrm>
            <a:off x="457200" y="5864266"/>
            <a:ext cx="420623" cy="422234"/>
          </a:xfrm>
          <a:prstGeom prst="rect">
            <a:avLst/>
          </a:prstGeom>
        </p:spPr>
      </p:pic>
      <p:pic>
        <p:nvPicPr>
          <p:cNvPr id="33" name="Picture 32">
            <a:extLst>
              <a:ext uri="{FF2B5EF4-FFF2-40B4-BE49-F238E27FC236}">
                <a16:creationId xmlns:a16="http://schemas.microsoft.com/office/drawing/2014/main" id="{3227A362-3F2C-FE05-AC26-1D69D96CB944}"/>
              </a:ext>
            </a:extLst>
          </p:cNvPr>
          <p:cNvPicPr>
            <a:picLocks noChangeAspect="1"/>
          </p:cNvPicPr>
          <p:nvPr/>
        </p:nvPicPr>
        <p:blipFill>
          <a:blip r:embed="rId7"/>
          <a:stretch>
            <a:fillRect/>
          </a:stretch>
        </p:blipFill>
        <p:spPr>
          <a:xfrm>
            <a:off x="6474048" y="1609999"/>
            <a:ext cx="420623" cy="422234"/>
          </a:xfrm>
          <a:prstGeom prst="rect">
            <a:avLst/>
          </a:prstGeom>
        </p:spPr>
      </p:pic>
      <p:pic>
        <p:nvPicPr>
          <p:cNvPr id="34" name="Picture 33">
            <a:extLst>
              <a:ext uri="{FF2B5EF4-FFF2-40B4-BE49-F238E27FC236}">
                <a16:creationId xmlns:a16="http://schemas.microsoft.com/office/drawing/2014/main" id="{A331E453-0C68-436B-E244-D2CA808A15B8}"/>
              </a:ext>
            </a:extLst>
          </p:cNvPr>
          <p:cNvPicPr>
            <a:picLocks noChangeAspect="1"/>
          </p:cNvPicPr>
          <p:nvPr/>
        </p:nvPicPr>
        <p:blipFill>
          <a:blip r:embed="rId6"/>
          <a:stretch>
            <a:fillRect/>
          </a:stretch>
        </p:blipFill>
        <p:spPr>
          <a:xfrm>
            <a:off x="6474047" y="3352661"/>
            <a:ext cx="420623" cy="420623"/>
          </a:xfrm>
          <a:prstGeom prst="rect">
            <a:avLst/>
          </a:prstGeom>
        </p:spPr>
      </p:pic>
      <p:sp>
        <p:nvSpPr>
          <p:cNvPr id="3" name="TextBox 2">
            <a:extLst>
              <a:ext uri="{FF2B5EF4-FFF2-40B4-BE49-F238E27FC236}">
                <a16:creationId xmlns:a16="http://schemas.microsoft.com/office/drawing/2014/main" id="{4E8EFDF1-A66E-4870-8FEF-FC201F2E1178}"/>
              </a:ext>
            </a:extLst>
          </p:cNvPr>
          <p:cNvSpPr txBox="1"/>
          <p:nvPr/>
        </p:nvSpPr>
        <p:spPr>
          <a:xfrm>
            <a:off x="1429078" y="4371451"/>
            <a:ext cx="678426" cy="26846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D6916"/>
                </a:solidFill>
                <a:effectLst/>
                <a:uLnTx/>
                <a:uFillTx/>
                <a:latin typeface="Arial" panose="020B0604020202020204"/>
                <a:ea typeface="+mn-ea"/>
                <a:cs typeface="+mn-cs"/>
              </a:rPr>
              <a:t>New!</a:t>
            </a:r>
          </a:p>
        </p:txBody>
      </p:sp>
      <p:sp>
        <p:nvSpPr>
          <p:cNvPr id="28" name="TextBox 27">
            <a:extLst>
              <a:ext uri="{FF2B5EF4-FFF2-40B4-BE49-F238E27FC236}">
                <a16:creationId xmlns:a16="http://schemas.microsoft.com/office/drawing/2014/main" id="{99FC561A-D757-43F6-951E-D93667D1582E}"/>
              </a:ext>
            </a:extLst>
          </p:cNvPr>
          <p:cNvSpPr txBox="1"/>
          <p:nvPr/>
        </p:nvSpPr>
        <p:spPr>
          <a:xfrm>
            <a:off x="1409746" y="5024038"/>
            <a:ext cx="678426" cy="26846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D6916"/>
                </a:solidFill>
                <a:effectLst/>
                <a:uLnTx/>
                <a:uFillTx/>
                <a:latin typeface="Arial" panose="020B0604020202020204"/>
                <a:ea typeface="+mn-ea"/>
                <a:cs typeface="+mn-cs"/>
              </a:rPr>
              <a:t>New!</a:t>
            </a:r>
          </a:p>
        </p:txBody>
      </p:sp>
      <p:sp>
        <p:nvSpPr>
          <p:cNvPr id="35" name="TextBox 34">
            <a:extLst>
              <a:ext uri="{FF2B5EF4-FFF2-40B4-BE49-F238E27FC236}">
                <a16:creationId xmlns:a16="http://schemas.microsoft.com/office/drawing/2014/main" id="{9F982D20-2C89-413C-8B32-86841ACDE0D9}"/>
              </a:ext>
            </a:extLst>
          </p:cNvPr>
          <p:cNvSpPr txBox="1"/>
          <p:nvPr/>
        </p:nvSpPr>
        <p:spPr>
          <a:xfrm>
            <a:off x="1429078" y="5867287"/>
            <a:ext cx="678426" cy="26846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D6916"/>
                </a:solidFill>
                <a:effectLst/>
                <a:uLnTx/>
                <a:uFillTx/>
                <a:latin typeface="Arial" panose="020B0604020202020204"/>
                <a:ea typeface="+mn-ea"/>
                <a:cs typeface="+mn-cs"/>
              </a:rPr>
              <a:t>New!</a:t>
            </a:r>
          </a:p>
        </p:txBody>
      </p:sp>
      <p:sp>
        <p:nvSpPr>
          <p:cNvPr id="36" name="TextBox 35">
            <a:extLst>
              <a:ext uri="{FF2B5EF4-FFF2-40B4-BE49-F238E27FC236}">
                <a16:creationId xmlns:a16="http://schemas.microsoft.com/office/drawing/2014/main" id="{4BC53F84-48E5-4F4C-8E74-B5068C27833E}"/>
              </a:ext>
            </a:extLst>
          </p:cNvPr>
          <p:cNvSpPr txBox="1"/>
          <p:nvPr/>
        </p:nvSpPr>
        <p:spPr>
          <a:xfrm>
            <a:off x="7373675" y="1609999"/>
            <a:ext cx="586931" cy="28156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D6916"/>
                </a:solidFill>
                <a:effectLst/>
                <a:uLnTx/>
                <a:uFillTx/>
                <a:latin typeface="Arial" panose="020B0604020202020204"/>
                <a:ea typeface="+mn-ea"/>
                <a:cs typeface="+mn-cs"/>
              </a:rPr>
              <a:t>New!</a:t>
            </a:r>
          </a:p>
        </p:txBody>
      </p:sp>
      <p:sp>
        <p:nvSpPr>
          <p:cNvPr id="37" name="TextBox 36">
            <a:extLst>
              <a:ext uri="{FF2B5EF4-FFF2-40B4-BE49-F238E27FC236}">
                <a16:creationId xmlns:a16="http://schemas.microsoft.com/office/drawing/2014/main" id="{F15508FE-3966-4055-A0C4-55C2A01A0AD7}"/>
              </a:ext>
            </a:extLst>
          </p:cNvPr>
          <p:cNvSpPr txBox="1"/>
          <p:nvPr/>
        </p:nvSpPr>
        <p:spPr>
          <a:xfrm>
            <a:off x="7373675" y="3352661"/>
            <a:ext cx="678426" cy="26846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D6916"/>
                </a:solidFill>
                <a:effectLst/>
                <a:uLnTx/>
                <a:uFillTx/>
                <a:latin typeface="Arial" panose="020B0604020202020204"/>
                <a:ea typeface="+mn-ea"/>
                <a:cs typeface="+mn-cs"/>
              </a:rPr>
              <a:t>New!</a:t>
            </a:r>
          </a:p>
        </p:txBody>
      </p:sp>
    </p:spTree>
    <p:extLst>
      <p:ext uri="{BB962C8B-B14F-4D97-AF65-F5344CB8AC3E}">
        <p14:creationId xmlns:p14="http://schemas.microsoft.com/office/powerpoint/2010/main" val="2202227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owerPoint Presentation Title&amp;#x0D;&amp;#x0A;to go here 22pt-24pt Arial Bold&amp;quot;&quot;/&gt;&lt;property id=&quot;20307&quot; value=&quot;256&quot;/&gt;&lt;/object&gt;&lt;object type=&quot;3&quot; unique_id=&quot;10005&quot;&gt;&lt;property id=&quot;20148&quot; value=&quot;5&quot;/&gt;&lt;property id=&quot;20300&quot; value=&quot;Slide 2 - &amp;quot;PowerPoint Presentation Title&amp;#x0D;&amp;#x0A;to go here 22pt-24pt Arial Bold&amp;quot;&quot;/&gt;&lt;property id=&quot;20307&quot; value=&quot;261&quot;/&gt;&lt;/object&gt;&lt;object type=&quot;3&quot; unique_id=&quot;10006&quot;&gt;&lt;property id=&quot;20148&quot; value=&quot;5&quot;/&gt;&lt;property id=&quot;20300&quot; value=&quot;Slide 3 - &amp;quot;Information Security&amp;quot;&quot;/&gt;&lt;property id=&quot;20307&quot; value=&quot;277&quot;/&gt;&lt;/object&gt;&lt;object type=&quot;3&quot; unique_id=&quot;10007&quot;&gt;&lt;property id=&quot;20148&quot; value=&quot;5&quot;/&gt;&lt;property id=&quot;20300&quot; value=&quot;Slide 5 - &amp;quot;Getting Started:&amp;#x0D;&amp;#x0A;Corporate Template&amp;quot;&quot;/&gt;&lt;property id=&quot;20307&quot; value=&quot;271&quot;/&gt;&lt;/object&gt;&lt;object type=&quot;3&quot; unique_id=&quot;10008&quot;&gt;&lt;property id=&quot;20148&quot; value=&quot;5&quot;/&gt;&lt;property id=&quot;20300&quot; value=&quot;Slide 6 - &amp;quot;Master Title Style / Arial Bold 22pt&amp;quot;&quot;/&gt;&lt;property id=&quot;20307&quot; value=&quot;270&quot;/&gt;&lt;/object&gt;&lt;object type=&quot;3&quot; unique_id=&quot;10009&quot;&gt;&lt;property id=&quot;20148&quot; value=&quot;5&quot;/&gt;&lt;property id=&quot;20300&quot; value=&quot;Slide 9 - &amp;quot;Reference Materials&amp;quot;&quot;/&gt;&lt;property id=&quot;20307&quot; value=&quot;275&quot;/&gt;&lt;/object&gt;&lt;object type=&quot;3&quot; unique_id=&quot;10013&quot;&gt;&lt;property id=&quot;20148&quot; value=&quot;5&quot;/&gt;&lt;property id=&quot;20300&quot; value=&quot;Slide 11&quot;/&gt;&lt;property id=&quot;20307&quot; value=&quot;265&quot;/&gt;&lt;/object&gt;&lt;object type=&quot;3&quot; unique_id=&quot;10014&quot;&gt;&lt;property id=&quot;20148&quot; value=&quot;5&quot;/&gt;&lt;property id=&quot;20300&quot; value=&quot;Slide 12&quot;/&gt;&lt;property id=&quot;20307&quot; value=&quot;269&quot;/&gt;&lt;/object&gt;&lt;object type=&quot;3&quot; unique_id=&quot;10028&quot;&gt;&lt;property id=&quot;20148&quot; value=&quot;5&quot;/&gt;&lt;property id=&quot;20300&quot; value=&quot;Slide 4 - &amp;quot;About Corning’s PowerPoint Templates&amp;quot;&quot;/&gt;&lt;property id=&quot;20307&quot; value=&quot;344&quot;/&gt;&lt;/object&gt;&lt;object type=&quot;3&quot; unique_id=&quot;10359&quot;&gt;&lt;property id=&quot;20148&quot; value=&quot;5&quot;/&gt;&lt;property id=&quot;20300&quot; value=&quot;Slide 7 - &amp;quot;Corning PowerPoint Presentation Color Palette&amp;quot;&quot;/&gt;&lt;property id=&quot;20307&quot; value=&quot;347&quot;/&gt;&lt;/object&gt;&lt;object type=&quot;3&quot; unique_id=&quot;10360&quot;&gt;&lt;property id=&quot;20148&quot; value=&quot;5&quot;/&gt;&lt;property id=&quot;20300&quot; value=&quot;Slide 8 - &amp;quot;Full Corning Color Palette&amp;quot;&quot;/&gt;&lt;property id=&quot;20307&quot; value=&quot;348&quot;/&gt;&lt;/object&gt;&lt;object type=&quot;3&quot; unique_id=&quot;10362&quot;&gt;&lt;property id=&quot;20148&quot; value=&quot;5&quot;/&gt;&lt;property id=&quot;20300&quot; value=&quot;Slide 10 - &amp;quot;Information Security:&amp;#x0D;&amp;#x0A;Classification Categories and Label Extensions&amp;quot;&quot;/&gt;&lt;property id=&quot;20307&quot; value=&quot;349&quot;/&gt;&lt;/object&gt;&lt;/object&gt;&lt;/object&gt;&lt;/database&gt;"/>
  <p:tag name="SECTOMILLISECCONVERTED" val="1"/>
</p:tagLst>
</file>

<file path=ppt/theme/theme1.xml><?xml version="1.0" encoding="utf-8"?>
<a:theme xmlns:a="http://schemas.openxmlformats.org/drawingml/2006/main" name="Corning_Blue_Standard">
  <a:themeElements>
    <a:clrScheme name="Corning Primary Colors 20190220">
      <a:dk1>
        <a:sysClr val="windowText" lastClr="000000"/>
      </a:dk1>
      <a:lt1>
        <a:sysClr val="window" lastClr="FFFFFF"/>
      </a:lt1>
      <a:dk2>
        <a:srgbClr val="616365"/>
      </a:dk2>
      <a:lt2>
        <a:srgbClr val="CCCCCC"/>
      </a:lt2>
      <a:accent1>
        <a:srgbClr val="005293"/>
      </a:accent1>
      <a:accent2>
        <a:srgbClr val="99CCFF"/>
      </a:accent2>
      <a:accent3>
        <a:srgbClr val="0098DB"/>
      </a:accent3>
      <a:accent4>
        <a:srgbClr val="CCCCCC"/>
      </a:accent4>
      <a:accent5>
        <a:srgbClr val="33CC99"/>
      </a:accent5>
      <a:accent6>
        <a:srgbClr val="616365"/>
      </a:accent6>
      <a:hlink>
        <a:srgbClr val="0098DB"/>
      </a:hlink>
      <a:folHlink>
        <a:srgbClr val="807F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1440" tIns="45720" rIns="91440" bIns="45720" rtlCol="0">
        <a:spAutoFit/>
      </a:bodyPr>
      <a:lstStyle>
        <a:defPPr algn="l">
          <a:defRPr dirty="0" smtClean="0"/>
        </a:defPPr>
      </a:lstStyle>
    </a:txDef>
  </a:objectDefaults>
  <a:extraClrSchemeLst/>
  <a:extLst>
    <a:ext uri="{05A4C25C-085E-4340-85A3-A5531E510DB2}">
      <thm15:themeFamily xmlns:thm15="http://schemas.microsoft.com/office/thememl/2012/main" name="Corning_301Blue_Standard.potx" id="{1DF11578-36FA-4D82-AB35-455CFFD96D0B}" vid="{25478070-47FB-43FE-B0D3-E2E10D9AEE97}"/>
    </a:ext>
  </a:extLst>
</a:theme>
</file>

<file path=ppt/theme/theme2.xml><?xml version="1.0" encoding="utf-8"?>
<a:theme xmlns:a="http://schemas.openxmlformats.org/drawingml/2006/main" name="Corning Light">
  <a:themeElements>
    <a:clrScheme name="Corning Light 1">
      <a:dk1>
        <a:srgbClr val="000000"/>
      </a:dk1>
      <a:lt1>
        <a:srgbClr val="FFFFFF"/>
      </a:lt1>
      <a:dk2>
        <a:srgbClr val="1A45D7"/>
      </a:dk2>
      <a:lt2>
        <a:srgbClr val="EEEEEE"/>
      </a:lt2>
      <a:accent1>
        <a:srgbClr val="1A45D7"/>
      </a:accent1>
      <a:accent2>
        <a:srgbClr val="069CA5"/>
      </a:accent2>
      <a:accent3>
        <a:srgbClr val="8038C1"/>
      </a:accent3>
      <a:accent4>
        <a:srgbClr val="DC2732"/>
      </a:accent4>
      <a:accent5>
        <a:srgbClr val="F15E17"/>
      </a:accent5>
      <a:accent6>
        <a:srgbClr val="419E3C"/>
      </a:accent6>
      <a:hlink>
        <a:srgbClr val="1A45D7"/>
      </a:hlink>
      <a:folHlink>
        <a:srgbClr val="1A45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a:defPPr>
      </a:lstStyle>
    </a:txDef>
  </a:objectDefaults>
  <a:extraClrSchemeLst/>
  <a:custClrLst>
    <a:custClr>
      <a:srgbClr val="262626"/>
    </a:custClr>
    <a:custClr>
      <a:srgbClr val="494949"/>
    </a:custClr>
    <a:custClr>
      <a:srgbClr val="757575"/>
    </a:custClr>
    <a:custClr>
      <a:srgbClr val="B6B6B6"/>
    </a:custClr>
    <a:custClr>
      <a:srgbClr val="0E2579"/>
    </a:custClr>
    <a:custClr>
      <a:srgbClr val="242DB5"/>
    </a:custClr>
    <a:custClr>
      <a:srgbClr val="DAF2FF"/>
    </a:custClr>
    <a:custClr>
      <a:srgbClr val="CD4200"/>
    </a:custClr>
    <a:custClr>
      <a:srgbClr val="FF9562"/>
    </a:custClr>
    <a:custClr>
      <a:srgbClr val="C00610"/>
    </a:custClr>
    <a:custClr>
      <a:srgbClr val="FF6B78"/>
    </a:custClr>
    <a:custClr>
      <a:srgbClr val="6821A0"/>
    </a:custClr>
    <a:custClr>
      <a:srgbClr val="B570F3"/>
    </a:custClr>
    <a:custClr>
      <a:srgbClr val="1D6916"/>
    </a:custClr>
    <a:custClr>
      <a:srgbClr val="80D97C"/>
    </a:custClr>
    <a:custClr>
      <a:srgbClr val="126661"/>
    </a:custClr>
    <a:custClr>
      <a:srgbClr val="6ADAD2"/>
    </a:custClr>
  </a:custClrLst>
  <a:extLst>
    <a:ext uri="{05A4C25C-085E-4340-85A3-A5531E510DB2}">
      <thm15:themeFamily xmlns:thm15="http://schemas.microsoft.com/office/thememl/2012/main" name="Corning_PowerPoint_16x9_Widescreeen_05Jan2023" id="{FF4172B3-1C5D-434B-9213-4780A370D70D}" vid="{E0E83E68-BD4E-4ECB-8191-E888B2D31CB3}"/>
    </a:ext>
  </a:extLst>
</a:theme>
</file>

<file path=ppt/theme/theme3.xml><?xml version="1.0" encoding="utf-8"?>
<a:theme xmlns:a="http://schemas.openxmlformats.org/drawingml/2006/main" name="1_Corning Light">
  <a:themeElements>
    <a:clrScheme name="Corning Light 1">
      <a:dk1>
        <a:srgbClr val="000000"/>
      </a:dk1>
      <a:lt1>
        <a:srgbClr val="FFFFFF"/>
      </a:lt1>
      <a:dk2>
        <a:srgbClr val="1A45D7"/>
      </a:dk2>
      <a:lt2>
        <a:srgbClr val="EEEEEE"/>
      </a:lt2>
      <a:accent1>
        <a:srgbClr val="1A45D7"/>
      </a:accent1>
      <a:accent2>
        <a:srgbClr val="069CA5"/>
      </a:accent2>
      <a:accent3>
        <a:srgbClr val="8038C1"/>
      </a:accent3>
      <a:accent4>
        <a:srgbClr val="DC2732"/>
      </a:accent4>
      <a:accent5>
        <a:srgbClr val="F15E17"/>
      </a:accent5>
      <a:accent6>
        <a:srgbClr val="419E3C"/>
      </a:accent6>
      <a:hlink>
        <a:srgbClr val="1A45D7"/>
      </a:hlink>
      <a:folHlink>
        <a:srgbClr val="1A45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a:defPPr>
      </a:lstStyle>
    </a:txDef>
  </a:objectDefaults>
  <a:extraClrSchemeLst/>
  <a:custClrLst>
    <a:custClr>
      <a:srgbClr val="262626"/>
    </a:custClr>
    <a:custClr>
      <a:srgbClr val="494949"/>
    </a:custClr>
    <a:custClr>
      <a:srgbClr val="757575"/>
    </a:custClr>
    <a:custClr>
      <a:srgbClr val="B6B6B6"/>
    </a:custClr>
    <a:custClr>
      <a:srgbClr val="0E2579"/>
    </a:custClr>
    <a:custClr>
      <a:srgbClr val="242DB5"/>
    </a:custClr>
    <a:custClr>
      <a:srgbClr val="DAF2FF"/>
    </a:custClr>
    <a:custClr>
      <a:srgbClr val="CD4200"/>
    </a:custClr>
    <a:custClr>
      <a:srgbClr val="FF9562"/>
    </a:custClr>
    <a:custClr>
      <a:srgbClr val="C00610"/>
    </a:custClr>
    <a:custClr>
      <a:srgbClr val="FF6B78"/>
    </a:custClr>
    <a:custClr>
      <a:srgbClr val="6821A0"/>
    </a:custClr>
    <a:custClr>
      <a:srgbClr val="B570F3"/>
    </a:custClr>
    <a:custClr>
      <a:srgbClr val="1D6916"/>
    </a:custClr>
    <a:custClr>
      <a:srgbClr val="80D97C"/>
    </a:custClr>
    <a:custClr>
      <a:srgbClr val="126661"/>
    </a:custClr>
    <a:custClr>
      <a:srgbClr val="6ADAD2"/>
    </a:custClr>
  </a:custClrLst>
  <a:extLst>
    <a:ext uri="{05A4C25C-085E-4340-85A3-A5531E510DB2}">
      <thm15:themeFamily xmlns:thm15="http://schemas.microsoft.com/office/thememl/2012/main" name="Corning_PowerPoint_16x9_Widescreeen_05Jan2023" id="{FF4172B3-1C5D-434B-9213-4780A370D70D}" vid="{E0E83E68-BD4E-4ECB-8191-E888B2D31CB3}"/>
    </a:ext>
  </a:extLst>
</a:theme>
</file>

<file path=ppt/theme/theme4.xml><?xml version="1.0" encoding="utf-8"?>
<a:theme xmlns:a="http://schemas.openxmlformats.org/drawingml/2006/main" name="2_Corning Light">
  <a:themeElements>
    <a:clrScheme name="Corning Light 1">
      <a:dk1>
        <a:srgbClr val="000000"/>
      </a:dk1>
      <a:lt1>
        <a:srgbClr val="FFFFFF"/>
      </a:lt1>
      <a:dk2>
        <a:srgbClr val="1A45D7"/>
      </a:dk2>
      <a:lt2>
        <a:srgbClr val="EEEEEE"/>
      </a:lt2>
      <a:accent1>
        <a:srgbClr val="1A45D7"/>
      </a:accent1>
      <a:accent2>
        <a:srgbClr val="069CA5"/>
      </a:accent2>
      <a:accent3>
        <a:srgbClr val="8038C1"/>
      </a:accent3>
      <a:accent4>
        <a:srgbClr val="DC2732"/>
      </a:accent4>
      <a:accent5>
        <a:srgbClr val="F15E17"/>
      </a:accent5>
      <a:accent6>
        <a:srgbClr val="419E3C"/>
      </a:accent6>
      <a:hlink>
        <a:srgbClr val="1A45D7"/>
      </a:hlink>
      <a:folHlink>
        <a:srgbClr val="1A45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a:defPPr>
      </a:lstStyle>
    </a:txDef>
  </a:objectDefaults>
  <a:extraClrSchemeLst/>
  <a:custClrLst>
    <a:custClr>
      <a:srgbClr val="262626"/>
    </a:custClr>
    <a:custClr>
      <a:srgbClr val="494949"/>
    </a:custClr>
    <a:custClr>
      <a:srgbClr val="757575"/>
    </a:custClr>
    <a:custClr>
      <a:srgbClr val="B6B6B6"/>
    </a:custClr>
    <a:custClr>
      <a:srgbClr val="0E2579"/>
    </a:custClr>
    <a:custClr>
      <a:srgbClr val="242DB5"/>
    </a:custClr>
    <a:custClr>
      <a:srgbClr val="DAF2FF"/>
    </a:custClr>
    <a:custClr>
      <a:srgbClr val="CD4200"/>
    </a:custClr>
    <a:custClr>
      <a:srgbClr val="FF9562"/>
    </a:custClr>
    <a:custClr>
      <a:srgbClr val="C00610"/>
    </a:custClr>
    <a:custClr>
      <a:srgbClr val="FF6B78"/>
    </a:custClr>
    <a:custClr>
      <a:srgbClr val="6821A0"/>
    </a:custClr>
    <a:custClr>
      <a:srgbClr val="B570F3"/>
    </a:custClr>
    <a:custClr>
      <a:srgbClr val="1D6916"/>
    </a:custClr>
    <a:custClr>
      <a:srgbClr val="80D97C"/>
    </a:custClr>
    <a:custClr>
      <a:srgbClr val="126661"/>
    </a:custClr>
    <a:custClr>
      <a:srgbClr val="6ADAD2"/>
    </a:custClr>
  </a:custClrLst>
  <a:extLst>
    <a:ext uri="{05A4C25C-085E-4340-85A3-A5531E510DB2}">
      <thm15:themeFamily xmlns:thm15="http://schemas.microsoft.com/office/thememl/2012/main" name="Corning_PowerPoint_16x9_Widescreeen_05Jan2023" id="{FF4172B3-1C5D-434B-9213-4780A370D70D}" vid="{E0E83E68-BD4E-4ECB-8191-E888B2D31CB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sisl xmlns:xsd="http://www.w3.org/2001/XMLSchema" xmlns:xsi="http://www.w3.org/2001/XMLSchema-instance" xmlns="http://www.boldonjames.com/2008/01/sie/internal/label" sislVersion="0" policy="f2020d7d-77c8-4294-a427-590ee8eb3328" origin="defaultValue">
  <element uid="a290f12b-b719-42ad-a131-5797dad75e94" value=""/>
</sisl>
</file>

<file path=customXml/item2.xml><?xml version="1.0" encoding="utf-8"?>
<WrappedLabelHistory xmlns:xsd="http://www.w3.org/2001/XMLSchema" xmlns:xsi="http://www.w3.org/2001/XMLSchema-instance" xmlns="http://www.boldonjames.com/2016/02/Classifier/internal/wrappedLabelHistory">
  <Value>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JmMjAyMGQ3ZC03N2M4LTQyOTQtYTQyNy01OTBlZThlYjMzMjgiIG9yaWdpbj0idXNlclNlbGVjdGVkIiAvPjxVc2VyTmFtZT5DT1JQXFVTU1E2ODkzNDk8L1VzZXJOYW1lPjxEYXRlVGltZT41LzEwLzIwMjIgNzoyNDowOSBQTTwvRGF0ZVRpbWU+PExhYmVsU3RyaW5nPk5vIE1hcmtpbmc8L0xhYmVsU3RyaW5nPjwvaXRlbT48aXRlbT48c2lzbCBzaXNsVmVyc2lvbj0iMCIgcG9saWN5PSJmMjAyMGQ3ZC03N2M4LTQyOTQtYTQyNy01OTBlZThlYjMzMjgiIG9yaWdpbj0iZGVmYXVsdFZhbHVlIj48ZWxlbWVudCB1aWQ9ImEyOTBmMTJiLWI3MTktNDJhZC1hMTMxLTU3OTdkYWQ3NWU5NCIgdmFsdWU9IiIgeG1sbnM9Imh0dHA6Ly93d3cuYm9sZG9uamFtZXMuY29tLzIwMDgvMDEvc2llL2ludGVybmFsL2xhYmVsIiAvPjwvc2lzbD48VXNlck5hbWU+Q09SUFxVU1NRNjg5MzQ5PC9Vc2VyTmFtZT48RGF0ZVRpbWU+NS8xMS8yMDIyIDI6MDY6MjcgUE08L0RhdGVUaW1lPjxMYWJlbFN0cmluZz5JbnRlcm5hbDwvTGFiZWxTdHJpbmc+PC9pdGVtPjwvbGFiZWxIaXN0b3J5Pg==</Value>
</WrappedLabelHistory>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83A53A353AE76645A7225ACC85A25C53" ma:contentTypeVersion="13" ma:contentTypeDescription="Create a new document." ma:contentTypeScope="" ma:versionID="9e224d72777e38c74fc655fce0462f91">
  <xsd:schema xmlns:xsd="http://www.w3.org/2001/XMLSchema" xmlns:xs="http://www.w3.org/2001/XMLSchema" xmlns:p="http://schemas.microsoft.com/office/2006/metadata/properties" xmlns:ns2="a661da9b-d6e8-446f-b031-9851df60def0" xmlns:ns3="90b8a70b-14d5-481d-8f4b-00f4766a6765" targetNamespace="http://schemas.microsoft.com/office/2006/metadata/properties" ma:root="true" ma:fieldsID="f71a460e4445c5d6788b3a7c2676588a" ns2:_="" ns3:_="">
    <xsd:import namespace="a661da9b-d6e8-446f-b031-9851df60def0"/>
    <xsd:import namespace="90b8a70b-14d5-481d-8f4b-00f4766a676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GenerationTime" minOccurs="0"/>
                <xsd:element ref="ns2:MediaServiceEventHashCode" minOccurs="0"/>
                <xsd:element ref="ns2:lcf76f155ced4ddcb4097134ff3c332f"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61da9b-d6e8-446f-b031-9851df60de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1eed283-2912-4ef1-8436-4aa20eef62d6" ma:termSetId="09814cd3-568e-fe90-9814-8d621ff8fb84" ma:anchorId="fba54fb3-c3e1-fe81-a776-ca4b69148c4d" ma:open="true" ma:isKeyword="false">
      <xsd:complexType>
        <xsd:sequence>
          <xsd:element ref="pc:Terms" minOccurs="0" maxOccurs="1"/>
        </xsd:sequence>
      </xsd:complex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b8a70b-14d5-481d-8f4b-00f4766a676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4085be95-d662-4380-8b60-e89b7578f3c0}" ma:internalName="TaxCatchAll" ma:showField="CatchAllData" ma:web="90b8a70b-14d5-481d-8f4b-00f4766a67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a661da9b-d6e8-446f-b031-9851df60def0">
      <Terms xmlns="http://schemas.microsoft.com/office/infopath/2007/PartnerControls"/>
    </lcf76f155ced4ddcb4097134ff3c332f>
    <TaxCatchAll xmlns="90b8a70b-14d5-481d-8f4b-00f4766a6765" xsi:nil="true"/>
  </documentManagement>
</p:properties>
</file>

<file path=customXml/itemProps1.xml><?xml version="1.0" encoding="utf-8"?>
<ds:datastoreItem xmlns:ds="http://schemas.openxmlformats.org/officeDocument/2006/customXml" ds:itemID="{9CD58AA0-6576-4B2C-9D99-AFC9744E4DD8}">
  <ds:schemaRefs>
    <ds:schemaRef ds:uri="http://www.boldonjames.com/2008/01/sie/internal/label"/>
    <ds:schemaRef ds:uri="http://www.w3.org/2001/XMLSchema"/>
  </ds:schemaRefs>
</ds:datastoreItem>
</file>

<file path=customXml/itemProps2.xml><?xml version="1.0" encoding="utf-8"?>
<ds:datastoreItem xmlns:ds="http://schemas.openxmlformats.org/officeDocument/2006/customXml" ds:itemID="{23A65EA6-8E63-4409-B0DA-F0FE98D29E07}">
  <ds:schemaRefs>
    <ds:schemaRef ds:uri="http://www.boldonjames.com/2016/02/Classifier/internal/wrappedLabelHistory"/>
    <ds:schemaRef ds:uri="http://www.w3.org/2001/XMLSchema"/>
  </ds:schemaRefs>
</ds:datastoreItem>
</file>

<file path=customXml/itemProps3.xml><?xml version="1.0" encoding="utf-8"?>
<ds:datastoreItem xmlns:ds="http://schemas.openxmlformats.org/officeDocument/2006/customXml" ds:itemID="{F22A9A8E-7A1D-4923-A2AF-AB27D43F3655}">
  <ds:schemaRefs>
    <ds:schemaRef ds:uri="http://schemas.microsoft.com/sharepoint/v3/contenttype/forms"/>
  </ds:schemaRefs>
</ds:datastoreItem>
</file>

<file path=customXml/itemProps4.xml><?xml version="1.0" encoding="utf-8"?>
<ds:datastoreItem xmlns:ds="http://schemas.openxmlformats.org/officeDocument/2006/customXml" ds:itemID="{F95A7FA2-D966-4C02-A83A-1809B6F2AF6C}"/>
</file>

<file path=customXml/itemProps5.xml><?xml version="1.0" encoding="utf-8"?>
<ds:datastoreItem xmlns:ds="http://schemas.openxmlformats.org/officeDocument/2006/customXml" ds:itemID="{E8B5F480-FA42-4CB8-9528-2194C4C631D5}">
  <ds:schemaRefs>
    <ds:schemaRef ds:uri="3004eb61-de91-4c63-ba5e-274ffdef3759"/>
    <ds:schemaRef ds:uri="http://purl.org/dc/terms/"/>
    <ds:schemaRef ds:uri="http://schemas.openxmlformats.org/package/2006/metadata/core-properties"/>
    <ds:schemaRef ds:uri="ea82b6fe-e65b-43c2-ad99-137ee59b31e6"/>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Corning-Executive-Deck-Draft</Template>
  <TotalTime>2475</TotalTime>
  <Words>6234</Words>
  <Application>Microsoft Office PowerPoint</Application>
  <PresentationFormat>Widescreen</PresentationFormat>
  <Paragraphs>639</Paragraphs>
  <Slides>47</Slides>
  <Notes>26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47</vt:i4>
      </vt:variant>
    </vt:vector>
  </HeadingPairs>
  <TitlesOfParts>
    <vt:vector size="59" baseType="lpstr">
      <vt:lpstr>Arial</vt:lpstr>
      <vt:lpstr>Calibri</vt:lpstr>
      <vt:lpstr>Lato Light</vt:lpstr>
      <vt:lpstr>Montserrat</vt:lpstr>
      <vt:lpstr>Montserrat Light</vt:lpstr>
      <vt:lpstr>Montserrat SemiBold</vt:lpstr>
      <vt:lpstr>Segoe UI</vt:lpstr>
      <vt:lpstr>TheSansItalic</vt:lpstr>
      <vt:lpstr>Corning_Blue_Standard</vt:lpstr>
      <vt:lpstr>Corning Light</vt:lpstr>
      <vt:lpstr>1_Corning Light</vt:lpstr>
      <vt:lpstr>2_Corning Light</vt:lpstr>
      <vt:lpstr>   Corning Renewable Energy  </vt:lpstr>
      <vt:lpstr>Information security</vt:lpstr>
      <vt:lpstr>PowerPoint Presentation</vt:lpstr>
      <vt:lpstr>PowerPoint Presentation</vt:lpstr>
      <vt:lpstr>Agenda </vt:lpstr>
      <vt:lpstr>PowerPoint Presentation</vt:lpstr>
      <vt:lpstr>   Corning Scope 3 Emission Program  </vt:lpstr>
      <vt:lpstr>PowerPoint Presentation</vt:lpstr>
      <vt:lpstr>2023 Corning Sustainability Goals</vt:lpstr>
      <vt:lpstr>Greenhouse Gas (GHG) Emissions Reduction Goals</vt:lpstr>
      <vt:lpstr>PowerPoint Presentation</vt:lpstr>
      <vt:lpstr>PowerPoint Presentation</vt:lpstr>
      <vt:lpstr>PowerPoint Presentation</vt:lpstr>
      <vt:lpstr>PowerPoint Presentation</vt:lpstr>
      <vt:lpstr>PowerPoint Presentation</vt:lpstr>
      <vt:lpstr>Renewable Energy Overview</vt:lpstr>
      <vt:lpstr>Making Renewable Energy a Priority </vt:lpstr>
      <vt:lpstr>Renewable Energy Overview  </vt:lpstr>
      <vt:lpstr>Benefits of Renewable Energy </vt:lpstr>
      <vt:lpstr>Target Setting </vt:lpstr>
      <vt:lpstr>Poll the Audience  Renewable Energy Training </vt:lpstr>
      <vt:lpstr>Renewable Energy Target Setting   </vt:lpstr>
      <vt:lpstr>Stakeholder Engagements </vt:lpstr>
      <vt:lpstr>PowerPoint Presentation</vt:lpstr>
      <vt:lpstr>Examples of Renewable Energy Targets </vt:lpstr>
      <vt:lpstr>Renewable Energy Procurement </vt:lpstr>
      <vt:lpstr>Poll the Audience  Renewable Energy Training </vt:lpstr>
      <vt:lpstr>Environmental Attribute Certificates </vt:lpstr>
      <vt:lpstr>Renewable Energy Credits </vt:lpstr>
      <vt:lpstr>PowerPoint Presentation</vt:lpstr>
      <vt:lpstr>Roadmap Development</vt:lpstr>
      <vt:lpstr>PowerPoint Presentation</vt:lpstr>
      <vt:lpstr>Cost and Priority Markets </vt:lpstr>
      <vt:lpstr>Roadmap Example (Illustrative only)</vt:lpstr>
      <vt:lpstr>Overcoming obstacles </vt:lpstr>
      <vt:lpstr>Key Procurement Considerations</vt:lpstr>
      <vt:lpstr>Process Overview: RE Buyer’s Roadmap (adapted from CEBA) </vt:lpstr>
      <vt:lpstr>Best Practices</vt:lpstr>
      <vt:lpstr>Renewable Energy Management</vt:lpstr>
      <vt:lpstr>Spotlight on Energy Efficiency at Corning  </vt:lpstr>
      <vt:lpstr>Achieving an impactful corporate RE Strategy </vt:lpstr>
      <vt:lpstr>Best Practices Summary </vt:lpstr>
      <vt:lpstr>PowerPoint Presentation</vt:lpstr>
      <vt:lpstr> Thank you for your continued  support  contact us at gsmsustainability@corning.com</vt:lpstr>
      <vt:lpstr>Questions</vt:lpstr>
      <vt:lpstr>Appendix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Corning Science Based Target for GHG Emissions</dc:title>
  <dc:subject/>
  <dc:creator>Quintal, Sarah</dc:creator>
  <cp:keywords>Internal | EPNW-OLMK</cp:keywords>
  <cp:lastModifiedBy>Vincitore, Madeline</cp:lastModifiedBy>
  <cp:revision>1</cp:revision>
  <dcterms:created xsi:type="dcterms:W3CDTF">2022-05-11T14:06:22Z</dcterms:created>
  <dcterms:modified xsi:type="dcterms:W3CDTF">2023-05-25T13:28:01Z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0x01010083A53A353AE76645A7225ACC85A25C53</vt:lpwstr>
  </property>
  <property fmtid="{D5CDD505-2E9C-101B-9397-08002B2CF9AE}" pid="3" name="docIndexRef">
    <vt:lpwstr>79bb2ac5-5669-4ef2-a052-6549c3f441b7</vt:lpwstr>
  </property>
  <property fmtid="{D5CDD505-2E9C-101B-9397-08002B2CF9AE}" pid="4" name="bjClsUserRVM">
    <vt:lpwstr>[]</vt:lpwstr>
  </property>
  <property fmtid="{D5CDD505-2E9C-101B-9397-08002B2CF9AE}" pid="5" name="bjSaver">
    <vt:lpwstr>Fcim2BjF875UCgJZWOJ+pm84u7pEXRak</vt:lpwstr>
  </property>
  <property fmtid="{D5CDD505-2E9C-101B-9397-08002B2CF9AE}" pid="6" name="bjDocumentLabelXML">
    <vt:lpwstr>&lt;?xml version="1.0" encoding="us-ascii"?&gt;&lt;sisl xmlns:xsd="http://www.w3.org/2001/XMLSchema" xmlns:xsi="http://www.w3.org/2001/XMLSchema-instance" sislVersion="0" policy="f2020d7d-77c8-4294-a427-590ee8eb3328" origin="defaultValue" xmlns="http://www.boldonj</vt:lpwstr>
  </property>
  <property fmtid="{D5CDD505-2E9C-101B-9397-08002B2CF9AE}" pid="7" name="bjDocumentLabelXML-0">
    <vt:lpwstr>ames.com/2008/01/sie/internal/label"&gt;&lt;element uid="a290f12b-b719-42ad-a131-5797dad75e94" value="" /&gt;&lt;/sisl&gt;</vt:lpwstr>
  </property>
  <property fmtid="{D5CDD505-2E9C-101B-9397-08002B2CF9AE}" pid="8" name="bjDocumentSecurityLabel">
    <vt:lpwstr>Internal</vt:lpwstr>
  </property>
  <property fmtid="{D5CDD505-2E9C-101B-9397-08002B2CF9AE}" pid="9" name="wsp-metadata">
    <vt:lpwstr>Internal | EPNW-OLMK</vt:lpwstr>
  </property>
  <property fmtid="{D5CDD505-2E9C-101B-9397-08002B2CF9AE}" pid="10" name="bjLabelHistoryID">
    <vt:lpwstr>{23A65EA6-8E63-4409-B0DA-F0FE98D29E07}</vt:lpwstr>
  </property>
</Properties>
</file>